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84" r:id="rId3"/>
    <p:sldId id="285" r:id="rId4"/>
    <p:sldId id="286" r:id="rId5"/>
    <p:sldId id="287" r:id="rId6"/>
    <p:sldId id="288" r:id="rId7"/>
    <p:sldId id="289" r:id="rId8"/>
    <p:sldId id="290" r:id="rId9"/>
    <p:sldId id="297" r:id="rId10"/>
    <p:sldId id="298" r:id="rId11"/>
    <p:sldId id="291" r:id="rId12"/>
    <p:sldId id="292" r:id="rId13"/>
    <p:sldId id="293" r:id="rId14"/>
    <p:sldId id="29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660"/>
  </p:normalViewPr>
  <p:slideViewPr>
    <p:cSldViewPr snapToGrid="0">
      <p:cViewPr>
        <p:scale>
          <a:sx n="81" d="100"/>
          <a:sy n="81" d="100"/>
        </p:scale>
        <p:origin x="-294"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0DB52FF-0EE7-4D6A-A205-0DDC8D54BE5F}"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928A1-6B99-46DF-88A4-2FE571F165BA}" type="slidenum">
              <a:rPr lang="en-US" smtClean="0"/>
              <a:t>‹#›</a:t>
            </a:fld>
            <a:endParaRPr lang="en-US"/>
          </a:p>
        </p:txBody>
      </p:sp>
    </p:spTree>
    <p:extLst>
      <p:ext uri="{BB962C8B-B14F-4D97-AF65-F5344CB8AC3E}">
        <p14:creationId xmlns:p14="http://schemas.microsoft.com/office/powerpoint/2010/main" val="3454560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DB52FF-0EE7-4D6A-A205-0DDC8D54BE5F}"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928A1-6B99-46DF-88A4-2FE571F165BA}" type="slidenum">
              <a:rPr lang="en-US" smtClean="0"/>
              <a:t>‹#›</a:t>
            </a:fld>
            <a:endParaRPr lang="en-US"/>
          </a:p>
        </p:txBody>
      </p:sp>
    </p:spTree>
    <p:extLst>
      <p:ext uri="{BB962C8B-B14F-4D97-AF65-F5344CB8AC3E}">
        <p14:creationId xmlns:p14="http://schemas.microsoft.com/office/powerpoint/2010/main" val="1187341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DB52FF-0EE7-4D6A-A205-0DDC8D54BE5F}"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928A1-6B99-46DF-88A4-2FE571F165B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662921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DB52FF-0EE7-4D6A-A205-0DDC8D54BE5F}"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928A1-6B99-46DF-88A4-2FE571F165BA}" type="slidenum">
              <a:rPr lang="en-US" smtClean="0"/>
              <a:t>‹#›</a:t>
            </a:fld>
            <a:endParaRPr lang="en-US"/>
          </a:p>
        </p:txBody>
      </p:sp>
    </p:spTree>
    <p:extLst>
      <p:ext uri="{BB962C8B-B14F-4D97-AF65-F5344CB8AC3E}">
        <p14:creationId xmlns:p14="http://schemas.microsoft.com/office/powerpoint/2010/main" val="3627359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DB52FF-0EE7-4D6A-A205-0DDC8D54BE5F}"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928A1-6B99-46DF-88A4-2FE571F165B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02464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DB52FF-0EE7-4D6A-A205-0DDC8D54BE5F}"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928A1-6B99-46DF-88A4-2FE571F165BA}" type="slidenum">
              <a:rPr lang="en-US" smtClean="0"/>
              <a:t>‹#›</a:t>
            </a:fld>
            <a:endParaRPr lang="en-US"/>
          </a:p>
        </p:txBody>
      </p:sp>
    </p:spTree>
    <p:extLst>
      <p:ext uri="{BB962C8B-B14F-4D97-AF65-F5344CB8AC3E}">
        <p14:creationId xmlns:p14="http://schemas.microsoft.com/office/powerpoint/2010/main" val="3428290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DB52FF-0EE7-4D6A-A205-0DDC8D54BE5F}"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928A1-6B99-46DF-88A4-2FE571F165BA}" type="slidenum">
              <a:rPr lang="en-US" smtClean="0"/>
              <a:t>‹#›</a:t>
            </a:fld>
            <a:endParaRPr lang="en-US"/>
          </a:p>
        </p:txBody>
      </p:sp>
    </p:spTree>
    <p:extLst>
      <p:ext uri="{BB962C8B-B14F-4D97-AF65-F5344CB8AC3E}">
        <p14:creationId xmlns:p14="http://schemas.microsoft.com/office/powerpoint/2010/main" val="3860870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DB52FF-0EE7-4D6A-A205-0DDC8D54BE5F}"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928A1-6B99-46DF-88A4-2FE571F165BA}" type="slidenum">
              <a:rPr lang="en-US" smtClean="0"/>
              <a:t>‹#›</a:t>
            </a:fld>
            <a:endParaRPr lang="en-US"/>
          </a:p>
        </p:txBody>
      </p:sp>
    </p:spTree>
    <p:extLst>
      <p:ext uri="{BB962C8B-B14F-4D97-AF65-F5344CB8AC3E}">
        <p14:creationId xmlns:p14="http://schemas.microsoft.com/office/powerpoint/2010/main" val="3608168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DB52FF-0EE7-4D6A-A205-0DDC8D54BE5F}"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928A1-6B99-46DF-88A4-2FE571F165BA}" type="slidenum">
              <a:rPr lang="en-US" smtClean="0"/>
              <a:t>‹#›</a:t>
            </a:fld>
            <a:endParaRPr lang="en-US"/>
          </a:p>
        </p:txBody>
      </p:sp>
    </p:spTree>
    <p:extLst>
      <p:ext uri="{BB962C8B-B14F-4D97-AF65-F5344CB8AC3E}">
        <p14:creationId xmlns:p14="http://schemas.microsoft.com/office/powerpoint/2010/main" val="1680646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DB52FF-0EE7-4D6A-A205-0DDC8D54BE5F}" type="datetimeFigureOut">
              <a:rPr lang="en-US" smtClean="0"/>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1928A1-6B99-46DF-88A4-2FE571F165BA}" type="slidenum">
              <a:rPr lang="en-US" smtClean="0"/>
              <a:t>‹#›</a:t>
            </a:fld>
            <a:endParaRPr lang="en-US"/>
          </a:p>
        </p:txBody>
      </p:sp>
    </p:spTree>
    <p:extLst>
      <p:ext uri="{BB962C8B-B14F-4D97-AF65-F5344CB8AC3E}">
        <p14:creationId xmlns:p14="http://schemas.microsoft.com/office/powerpoint/2010/main" val="27351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DB52FF-0EE7-4D6A-A205-0DDC8D54BE5F}"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928A1-6B99-46DF-88A4-2FE571F165BA}" type="slidenum">
              <a:rPr lang="en-US" smtClean="0"/>
              <a:t>‹#›</a:t>
            </a:fld>
            <a:endParaRPr lang="en-US"/>
          </a:p>
        </p:txBody>
      </p:sp>
    </p:spTree>
    <p:extLst>
      <p:ext uri="{BB962C8B-B14F-4D97-AF65-F5344CB8AC3E}">
        <p14:creationId xmlns:p14="http://schemas.microsoft.com/office/powerpoint/2010/main" val="3961662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DB52FF-0EE7-4D6A-A205-0DDC8D54BE5F}" type="datetimeFigureOut">
              <a:rPr lang="en-US" smtClean="0"/>
              <a:t>4/11/2022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1928A1-6B99-46DF-88A4-2FE571F165BA}" type="slidenum">
              <a:rPr lang="en-US" smtClean="0"/>
              <a:t>‹#›</a:t>
            </a:fld>
            <a:endParaRPr lang="en-US"/>
          </a:p>
        </p:txBody>
      </p:sp>
    </p:spTree>
    <p:extLst>
      <p:ext uri="{BB962C8B-B14F-4D97-AF65-F5344CB8AC3E}">
        <p14:creationId xmlns:p14="http://schemas.microsoft.com/office/powerpoint/2010/main" val="362213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DB52FF-0EE7-4D6A-A205-0DDC8D54BE5F}" type="datetimeFigureOut">
              <a:rPr lang="en-US" smtClean="0"/>
              <a:t>4/11/2022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1928A1-6B99-46DF-88A4-2FE571F165BA}" type="slidenum">
              <a:rPr lang="en-US" smtClean="0"/>
              <a:t>‹#›</a:t>
            </a:fld>
            <a:endParaRPr lang="en-US"/>
          </a:p>
        </p:txBody>
      </p:sp>
    </p:spTree>
    <p:extLst>
      <p:ext uri="{BB962C8B-B14F-4D97-AF65-F5344CB8AC3E}">
        <p14:creationId xmlns:p14="http://schemas.microsoft.com/office/powerpoint/2010/main" val="855929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DB52FF-0EE7-4D6A-A205-0DDC8D54BE5F}" type="datetimeFigureOut">
              <a:rPr lang="en-US" smtClean="0"/>
              <a:t>4/11/2022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1928A1-6B99-46DF-88A4-2FE571F165BA}" type="slidenum">
              <a:rPr lang="en-US" smtClean="0"/>
              <a:t>‹#›</a:t>
            </a:fld>
            <a:endParaRPr lang="en-US"/>
          </a:p>
        </p:txBody>
      </p:sp>
    </p:spTree>
    <p:extLst>
      <p:ext uri="{BB962C8B-B14F-4D97-AF65-F5344CB8AC3E}">
        <p14:creationId xmlns:p14="http://schemas.microsoft.com/office/powerpoint/2010/main" val="3353029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DB52FF-0EE7-4D6A-A205-0DDC8D54BE5F}"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928A1-6B99-46DF-88A4-2FE571F165BA}" type="slidenum">
              <a:rPr lang="en-US" smtClean="0"/>
              <a:t>‹#›</a:t>
            </a:fld>
            <a:endParaRPr lang="en-US"/>
          </a:p>
        </p:txBody>
      </p:sp>
    </p:spTree>
    <p:extLst>
      <p:ext uri="{BB962C8B-B14F-4D97-AF65-F5344CB8AC3E}">
        <p14:creationId xmlns:p14="http://schemas.microsoft.com/office/powerpoint/2010/main" val="4256381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0DB52FF-0EE7-4D6A-A205-0DDC8D54BE5F}" type="datetimeFigureOut">
              <a:rPr lang="en-US" smtClean="0"/>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1928A1-6B99-46DF-88A4-2FE571F165BA}" type="slidenum">
              <a:rPr lang="en-US" smtClean="0"/>
              <a:t>‹#›</a:t>
            </a:fld>
            <a:endParaRPr lang="en-US"/>
          </a:p>
        </p:txBody>
      </p:sp>
    </p:spTree>
    <p:extLst>
      <p:ext uri="{BB962C8B-B14F-4D97-AF65-F5344CB8AC3E}">
        <p14:creationId xmlns:p14="http://schemas.microsoft.com/office/powerpoint/2010/main" val="2694509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0DB52FF-0EE7-4D6A-A205-0DDC8D54BE5F}" type="datetimeFigureOut">
              <a:rPr lang="en-US" smtClean="0"/>
              <a:t>4/11/2022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61928A1-6B99-46DF-88A4-2FE571F165BA}" type="slidenum">
              <a:rPr lang="en-US" smtClean="0"/>
              <a:t>‹#›</a:t>
            </a:fld>
            <a:endParaRPr lang="en-US"/>
          </a:p>
        </p:txBody>
      </p:sp>
    </p:spTree>
    <p:extLst>
      <p:ext uri="{BB962C8B-B14F-4D97-AF65-F5344CB8AC3E}">
        <p14:creationId xmlns:p14="http://schemas.microsoft.com/office/powerpoint/2010/main" val="1583818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5469" y="309755"/>
            <a:ext cx="8596668" cy="6245281"/>
          </a:xfrm>
        </p:spPr>
        <p:txBody>
          <a:bodyPr/>
          <a:lstStyle/>
          <a:p>
            <a:pPr algn="r"/>
            <a:r>
              <a:rPr lang="ar-IQ" dirty="0"/>
              <a:t>  تكنلوجيا النخيل والتمور                                                          المحاضرة الاولى  </a:t>
            </a:r>
          </a:p>
          <a:p>
            <a:pPr marL="0" marR="0" algn="just" rtl="1">
              <a:lnSpc>
                <a:spcPct val="115000"/>
              </a:lnSpc>
              <a:spcBef>
                <a:spcPts val="0"/>
              </a:spcBef>
              <a:spcAft>
                <a:spcPts val="600"/>
              </a:spcAft>
            </a:pPr>
            <a:endParaRPr lang="ar-IQ" b="1"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نخلة التمر </a:t>
            </a:r>
            <a:r>
              <a:rPr lang="en-US" b="1" dirty="0">
                <a:latin typeface="Calibri" panose="020F0502020204030204" pitchFamily="34" charset="0"/>
                <a:ea typeface="Times New Roman" panose="02020603050405020304" pitchFamily="18" charset="0"/>
                <a:cs typeface="Arial" panose="020B0604020202020204" pitchFamily="34" charset="0"/>
              </a:rPr>
              <a:t>Date palm</a:t>
            </a:r>
            <a:r>
              <a:rPr lang="ar-IQ" b="1" dirty="0">
                <a:latin typeface="Calibri" panose="020F0502020204030204" pitchFamily="34" charset="0"/>
                <a:ea typeface="Times New Roman" panose="02020603050405020304" pitchFamily="18" charset="0"/>
                <a:cs typeface="Arial" panose="020B0604020202020204" pitchFamily="34" charset="0"/>
              </a:rPr>
              <a:t> كانت أحدى الأشجار الأوائل التي اهتم الإنسان بزراعتها وولع بها وأهلها لحياته الخاصة وتشير المصادر التاريخية إلى أن الفضل في إنجاز هذا التأهيل يعود للسومريين الذين زرعوا هذه الشجرة وعاشوا على ثمارها في بلاد وادي الرافدين منذ أكثر من 3000 سنه قبل الميلاد ومنذ ذلك الوقت انتشرت حدائق النخيل بشكل واسع وظهر عدد كبير من الأصناف المميزة حتى أصبح محصول التمر أحد المصادر الأساسية لغذاء السكان.  إن امتداد زراعة النخيل حول منطقة الخليج العربي منذ تلك العصور القديمة يدل على أن نخلة التمر تأصلت في تلك المنطقة ومن الناحية الأخرى فإن بعض أنواع النخيل الموجودة ما قبل التاريخ في المناطق الاستوائية وشبه الاستوائية الممتدة من وادي الأندوس في باكستان حتى وادي النيل في مصر وشرق أفريقيا والمنتشرة لغاية السنغال تشير إلى أنها أما تكون قد تأصلت في المنطقة أو انتقلت إليها من منطقة الخليج العربي على يد الإنسان العربي القديم ولكن أرجحية الرأي قد تنسب للوجود السحيق القدم لأنواع النخيل في الجزء الشرقي من تلك المنطقة والمسندة بحقيقة القرابة الوراثية لبعض أنواع النخيل الأخرى في المنطقة لنخلة التمر فأقرب نوع من النخيل إلى نخلة التمر هو النوع المعروف بنخلة السكر</a:t>
            </a:r>
            <a:r>
              <a:rPr lang="en-US" b="1" u="sng" dirty="0">
                <a:latin typeface="Calibri" panose="020F0502020204030204" pitchFamily="34" charset="0"/>
                <a:ea typeface="Times New Roman" panose="02020603050405020304" pitchFamily="18" charset="0"/>
                <a:cs typeface="Arial" panose="020B0604020202020204" pitchFamily="34" charset="0"/>
              </a:rPr>
              <a:t>Phoenix</a:t>
            </a:r>
            <a:r>
              <a:rPr lang="en-US" b="1" dirty="0">
                <a:latin typeface="Calibri" panose="020F0502020204030204" pitchFamily="34" charset="0"/>
                <a:ea typeface="Times New Roman" panose="02020603050405020304" pitchFamily="18" charset="0"/>
                <a:cs typeface="Arial" panose="020B0604020202020204" pitchFamily="34" charset="0"/>
              </a:rPr>
              <a:t> </a:t>
            </a:r>
            <a:r>
              <a:rPr lang="en-US" b="1" u="sng" dirty="0" err="1">
                <a:latin typeface="Calibri" panose="020F0502020204030204" pitchFamily="34" charset="0"/>
                <a:ea typeface="Times New Roman" panose="02020603050405020304" pitchFamily="18" charset="0"/>
                <a:cs typeface="Arial" panose="020B0604020202020204" pitchFamily="34" charset="0"/>
              </a:rPr>
              <a:t>sylvestris</a:t>
            </a:r>
            <a:r>
              <a:rPr lang="en-US" b="1" dirty="0">
                <a:latin typeface="Calibri" panose="020F0502020204030204" pitchFamily="34" charset="0"/>
                <a:ea typeface="Times New Roman" panose="02020603050405020304" pitchFamily="18" charset="0"/>
                <a:cs typeface="Arial" panose="020B0604020202020204" pitchFamily="34" charset="0"/>
              </a:rPr>
              <a:t> R.</a:t>
            </a:r>
            <a:r>
              <a:rPr lang="ar-IQ" b="1" dirty="0">
                <a:latin typeface="Calibri" panose="020F0502020204030204" pitchFamily="34" charset="0"/>
                <a:ea typeface="Times New Roman" panose="02020603050405020304" pitchFamily="18" charset="0"/>
                <a:cs typeface="Arial" panose="020B0604020202020204" pitchFamily="34" charset="0"/>
              </a:rPr>
              <a:t> التي تسمى أيضا بالنخيل البري أو الوحشي ويستخرج من نسغه السكر السائل ويعود أصله إلى الهند ومن الصعب تمييز نخلة السكر من الناحية النباتية عن نخلة التمر حيث أن نخلة السكر هي الوحيدة من أنواع النخيل التي يتوافق لقاحها تماما مع أزهار نخلة التمر فحبوب لقاح نخلة السكر عندما تستعمل لتلقيح نخلة التمر تنتج ثمارا وبذورا لا تختلف ولا يمكن تميزها عن ثمار التمر الطبيعي الناتجة من تلقيح نخلة التمر بلقاح نخيل التمر الذكري بينما يكون لقاح بعض أنواع النخيل الأفريقي مثل النخيل المعروف باسم ركليناتا القزم أو نخل الكناري عند استعماله لتلقيح نخلة التمر منتجا لثمار متأخرة في النضج وبذورا تختلف في الحجم و الشكل واللون عن بذور نخلة التمر.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algn="r"/>
            <a:endParaRPr lang="en-US" dirty="0"/>
          </a:p>
        </p:txBody>
      </p:sp>
    </p:spTree>
    <p:extLst>
      <p:ext uri="{BB962C8B-B14F-4D97-AF65-F5344CB8AC3E}">
        <p14:creationId xmlns:p14="http://schemas.microsoft.com/office/powerpoint/2010/main" val="1318968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625" y="232637"/>
            <a:ext cx="9281915" cy="6520703"/>
          </a:xfrm>
        </p:spPr>
        <p:txBody>
          <a:bodyPr>
            <a:normAutofit fontScale="92500" lnSpcReduction="20000"/>
          </a:bodyPr>
          <a:lstStyle/>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2) التأثير غير الوراثي</a:t>
            </a:r>
            <a:r>
              <a:rPr lang="en-US" b="1" dirty="0">
                <a:latin typeface="Arial" panose="020B0604020202020204" pitchFamily="34" charset="0"/>
                <a:ea typeface="Times New Roman" panose="02020603050405020304" pitchFamily="18" charset="0"/>
                <a:cs typeface="Arial" panose="020B0604020202020204" pitchFamily="34" charset="0"/>
              </a:rPr>
              <a:t>Meta xenia  </a:t>
            </a:r>
            <a:r>
              <a:rPr lang="ar-IQ" b="1" dirty="0">
                <a:latin typeface="Arial" panose="020B0604020202020204" pitchFamily="34" charset="0"/>
                <a:ea typeface="Times New Roman" panose="02020603050405020304" pitchFamily="18" charset="0"/>
                <a:cs typeface="Arial" panose="020B0604020202020204" pitchFamily="34" charset="0"/>
              </a:rPr>
              <a:t>: هو التأثير غير المباشر لحبة اللقاح على الثمرة خارج الجنين والسويداء ويعتقد الباحثون أن التغيرات التي تحصل في لحم الثمرة هي نتيجة لتأثير الأندوسبيرم والجنين على اللحم حيث تفرز منها مواد غذائية ومواد أشبه بالهرمونات وهي التي تنتشر في لحم الثمرة لتؤثر فيه سلبا أو إيجابا حسب مصدر التلقيح ويكون هذا التأثير جليا على شكل وحجم الثمرة والبذرة والطبقة اللحمية واللون وموعد النضج.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وكنتيجة لعملية التلقيح والإخصاب يمكن أن تتكون أنواعا من الثمار على نخيل التمر وهنالك احتمال أن يحمل العذق الواحد بعد عملية التلقيح وحدوث الإخصاب نوعا أو أكثر من الثميرات وذلك حسب قوة التلقيح والإخصاب وفاعليتها وهي:-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1/ ثمار بذرية : هي الثمار التي تنتج بسبب إتمام عملية التلقيح والإخصاب.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2/ ثمار عذرية : هي الثمار الخالية من البذور(الشيص) وليس هنالك تفسير واضح لعدم تكون البذور في هذا النوع من الثمار وقد يكون السبب تأثير درجات الحرارة المتطرفة </a:t>
            </a:r>
            <a:r>
              <a:rPr lang="en-US" b="1" dirty="0">
                <a:latin typeface="Arial" panose="020B0604020202020204" pitchFamily="34" charset="0"/>
                <a:ea typeface="Times New Roman" panose="02020603050405020304" pitchFamily="18" charset="0"/>
                <a:cs typeface="Arial" panose="020B0604020202020204" pitchFamily="34" charset="0"/>
              </a:rPr>
              <a:t>stress</a:t>
            </a:r>
            <a:r>
              <a:rPr lang="ar-IQ" b="1" dirty="0">
                <a:latin typeface="Calibri" panose="020F0502020204030204" pitchFamily="34" charset="0"/>
                <a:ea typeface="Times New Roman" panose="02020603050405020304" pitchFamily="18" charset="0"/>
                <a:cs typeface="Arial" panose="020B0604020202020204" pitchFamily="34" charset="0"/>
              </a:rPr>
              <a:t> التي توقف عملية الإخصاب وبذا تمنع تكون البذور.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وعند تكوين الثمار العذرية يمكن أن تظهر التكوينات الآتية:-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1- تتطور وفي نفس موقع الزهرة الثلاث كرابل لتتكون ثلاث ثمار.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2- لا تتكون في نفس موقع الزهرة إلا ثمرة واحدة عذرية أما باقي الكرابل فلا يحصل لها أي تطور وتنحل.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وتتميز الثمار العذرية الثلاثية بأنها مجوفة بينما تحتوي الثمار العذرية المفردة على بقايا بذرة متحللة وغير مكتملة التكوين ويكون حجم الثمرة العذرية المفردة أكبر من حجم الثمار العذرية الثلاثية وهي في الوقت نفسه أصغر من الثمرة البذرية العادية وتتواجد الثمار العذرية بنسبة مختلفة تبعا لحالة التلقيح وهي ظاهرة في كل الأصناف دون استثناء.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ويمكن تمييز الثمار العذرية على العذق بعد فترة 30-40 يوما من تفتح الإغريض الأنثوي كما لا يمكن التمييز بين الثمار العذرية المفردة والثمار البذرية إلا بعد 70 يوما من تفتح الإغريض حيث تنمو كل أنواع الثمار سواء كانت عذرية أو بذرية بدرجة واحدة تقريبا حتى 90 يوما من تفتح الإغريض وبعد هذه الفترة يقل تطور الثمار العذرية المفردة والمتجمعة وتكون نسبة عدد الثمار العذرية المفردة في العذق قليلة مقارنة بأنواع الثمار الأخرى.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u="sng" dirty="0">
                <a:latin typeface="Calibri" panose="020F0502020204030204" pitchFamily="34" charset="0"/>
                <a:ea typeface="Times New Roman" panose="02020603050405020304" pitchFamily="18" charset="0"/>
                <a:cs typeface="Arial" panose="020B0604020202020204" pitchFamily="34" charset="0"/>
              </a:rPr>
              <a:t>الشروط اللازمة لإتمام عملية الإخصاب بصورة ناجحة</a:t>
            </a:r>
            <a:r>
              <a:rPr lang="ar-IQ" b="1" dirty="0">
                <a:latin typeface="Calibri" panose="020F0502020204030204" pitchFamily="34"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1) وجود حالة التوافق بين الأشجار الذكرية(الفحول) والأنثوية المراد تلقيحها حيث يلاحظ وجود بعض حالات عدم التوافق.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2) أن تكون حبوب اللقاح المستخدمة في عملية التلقيح عالية الحيوية وغير لزجة.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r>
              <a:rPr lang="ar-IQ" b="1" dirty="0">
                <a:ea typeface="Times New Roman" panose="02020603050405020304" pitchFamily="18" charset="0"/>
                <a:cs typeface="Arial" panose="020B0604020202020204" pitchFamily="34" charset="0"/>
              </a:rPr>
              <a:t>3) أن يتطابق موعد نضج حبوب اللقاح(الذكور) مع موعد نضج الأزهار الأنثوية ويفضل أن تسبق نضج حبوب اللقاح الذكرية لنضج المياسم واستعداد الأزهار الأنثوية للتلقيح وذلك لإعطاء فرصة لتجهيز حبوب اللقاح لعملية التلقيح الفعالة. </a:t>
            </a:r>
            <a:endParaRPr lang="en-US" dirty="0"/>
          </a:p>
        </p:txBody>
      </p:sp>
    </p:spTree>
    <p:extLst>
      <p:ext uri="{BB962C8B-B14F-4D97-AF65-F5344CB8AC3E}">
        <p14:creationId xmlns:p14="http://schemas.microsoft.com/office/powerpoint/2010/main" val="1455393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1064" y="342806"/>
            <a:ext cx="8596668" cy="6201213"/>
          </a:xfrm>
        </p:spPr>
        <p:txBody>
          <a:bodyPr/>
          <a:lstStyle/>
          <a:p>
            <a:pPr marL="0" algn="just" rtl="1">
              <a:lnSpc>
                <a:spcPct val="115000"/>
              </a:lnSpc>
              <a:spcBef>
                <a:spcPts val="0"/>
              </a:spcBef>
            </a:pPr>
            <a:r>
              <a:rPr lang="ar-IQ" b="1" u="sng" dirty="0">
                <a:latin typeface="Calibri" panose="020F0502020204030204" pitchFamily="34" charset="0"/>
                <a:ea typeface="Times New Roman" panose="02020603050405020304" pitchFamily="18" charset="0"/>
                <a:cs typeface="Arial" panose="020B0604020202020204" pitchFamily="34" charset="0"/>
              </a:rPr>
              <a:t>أملاح التربة وتأثيرها على نخلة التمر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تختلف درجة تحمل النخلة للأملاح وتتأثر هذه بعوامل عديدة منها: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1) تركيب التربة    2) عمق التربة      3) كمية ونوعية الماء المضاف     4) عمر وحالة النبات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إن تحمل أشجار النخيل للملوحة المرتفعة ساعد على زراعة هذه الأشجار في الأراضي الملحية والتي لا تصلح لكثير من النباتات إلا أنه في الأراضي الملحية تتأثر هذه الأشجار إذ تظهر على أعقاب السعف بقع صفراء وتصاب الأشجار بمرض يسمى(المجنون) وهو أن السعف يكون غير كامل الانتشار بل يبقى صغيرا ومنحنيا ومن هنا يستدل على أن النخيل يقاوم الملوحة إلى درجة كبيرة مقارنة بالمحاصيل الأخرى وإن انخفاض نمو النخيل الفتي يعزى إلى زيادة الملوحة في التربة حيث تؤدي الأملاح إلى انخفاض نمو السعف وصغر حجم النخلة والسبب لا يعزى إلى التأثير السمي للأملاح بل يعود إلى زيادة الضغط الأزموزي في محلول التربة وبالتالي يقل الامتصاص من قبل الجذور وبصورة عامة يؤدي زيادة تركيز الأملاح في التربة إلى عدم اكتمال نمو السعف وانحناءه مما يسبب إصابته بمرض المجنون وتغير لون أعقاب السعف من الأخضر إلى الأصفر.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إن التربة الصالحة والجيدة لنمو الأشجار هي العميقة الجيدة الصرف الغنية بالعناصر الغذائية ولا تحتوي على كميات كبيرة من الأملاح الضارة مثل كربونات وكلوريدات وكبريتات أيونات الصوديوم والكالسيوم والمغنيسيوم علاوة على قدرتها على الاحتفاظ بقدر مناسب من الرطوبة التي تمكن الجذور من النمو وامتصاص العناصر وقد لوحظ أن النخيل المزروع في أراضي رملية يبكر في الإثمار مقارنة بتلك المزروعة في أراضي خصبة وذلك لاتجاه الأشجار للنمو الخضري بصورة أساسية مما يؤخر تزهيرها وإثمارها وبشكل عام تنمو أشجار النخيل في أراضي فيها نسبة الأملاح الكلسية تتراوح بين 3-4% إلا أن الإنتاج يكون منتظم إذا قلت الملوحة عن 0.6%.          </a:t>
            </a:r>
            <a:r>
              <a:rPr lang="ar-IQ" b="1" u="sng" dirty="0">
                <a:latin typeface="Calibri" panose="020F0502020204030204" pitchFamily="34"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1898066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6997" y="287722"/>
            <a:ext cx="8596668" cy="6267314"/>
          </a:xfrm>
        </p:spPr>
        <p:txBody>
          <a:bodyPr>
            <a:normAutofit fontScale="92500" lnSpcReduction="20000"/>
          </a:bodyPr>
          <a:lstStyle/>
          <a:p>
            <a:pPr marL="0" marR="0" algn="ctr" rtl="1">
              <a:lnSpc>
                <a:spcPct val="115000"/>
              </a:lnSpc>
              <a:spcBef>
                <a:spcPts val="0"/>
              </a:spcBef>
              <a:spcAft>
                <a:spcPts val="1000"/>
              </a:spcAft>
            </a:pPr>
            <a:r>
              <a:rPr lang="ar-IQ" b="1" dirty="0">
                <a:latin typeface="Calibri" panose="020F0502020204030204" pitchFamily="34" charset="0"/>
                <a:ea typeface="Times New Roman" panose="02020603050405020304" pitchFamily="18" charset="0"/>
                <a:cs typeface="Arial" panose="020B0604020202020204" pitchFamily="34" charset="0"/>
              </a:rPr>
              <a:t>طرق تكاثر أشجار النخيل</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 </a:t>
            </a:r>
            <a:r>
              <a:rPr lang="ar-IQ" b="1" u="sng" dirty="0">
                <a:latin typeface="Calibri" panose="020F0502020204030204" pitchFamily="34" charset="0"/>
                <a:ea typeface="Times New Roman" panose="02020603050405020304" pitchFamily="18" charset="0"/>
                <a:cs typeface="Arial" panose="020B0604020202020204" pitchFamily="34" charset="0"/>
              </a:rPr>
              <a:t>أولا: البذور</a:t>
            </a:r>
            <a:r>
              <a:rPr lang="ar-IQ" b="1" dirty="0">
                <a:latin typeface="Calibri" panose="020F0502020204030204" pitchFamily="34" charset="0"/>
                <a:ea typeface="Times New Roman" panose="02020603050405020304" pitchFamily="18" charset="0"/>
                <a:cs typeface="Arial" panose="020B0604020202020204" pitchFamily="34" charset="0"/>
              </a:rPr>
              <a:t> / إن الأشجار الناتجة بهذه الطريقة لا تشبه النبات الأم وقلما تتفوق على صفات الشجرة الأم إلا أن هذه الطريقة قد تتبع للأغراض التالية:-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SA" b="1" dirty="0">
                <a:latin typeface="Calibri" panose="020F0502020204030204" pitchFamily="34" charset="0"/>
                <a:ea typeface="Times New Roman" panose="02020603050405020304" pitchFamily="18" charset="0"/>
                <a:cs typeface="Arial" panose="020B0604020202020204" pitchFamily="34" charset="0"/>
              </a:rPr>
              <a:t>أ- انتخاب أصناف جديدة من التمور.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ب- إكثار الفحول(الأشجار الذكرية) ثم انتخاب الجيد منها وإكثاره خضريا فيما بعد.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تغرس البذور على أعماق مختلفة تتراوح ما بين 1-20 سم إلا أن البذور التي تزرع على أعماق قليلة (1-2 سم) تكون أسرع إنباتا من البذور المزروعة على أعماق أكثر في التربة ويتأثر شكل النبات الناتج بعمق زراعة البذور فكلما ازداد العمق زاد طول البادرة وقل عرض الأوراق والعكس صحيح.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تنقع البذور بالماء لمدة أسبوع ومن ثم تزرع في أراضي مفككة على أبعاد 2-5 انج وبعمق 1-2 انج ويجب إبقاء التربة رطبة وبعد مرور سنة تنقل إلى المشتل وتزرع على أبعاد 2 م ثم تنقل إلى المكان الدائم بعد أن يصل حجمها إلى حجم مقبول وتزرع على أبعاد 9 × 9 م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ومن نتائج الأبحاث تبين أن غرس البذور وجهتها الظهرية للأعلى أعطت نسبة إنبات أكبر من وكانت المدة اللازمة للإنبات أقل مقارنة بوضعية البذور المخالفة.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ولا تفضل طريقة الإكثار بالبذور للأسباب التالية: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1) الحصول على ما يقرب من 50% ذكور.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2) صعوبة التفريق بين جنس الشجرة( ذكرية أو أنثوية).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3) ذات نوعية رديئة(حوالي 0.01% جيدة).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4) تكون مختلفة بالنوعية وموعد الجني.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5) التأخر في الإثمار(9-10 سنوات).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956607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827" y="121186"/>
            <a:ext cx="8830223" cy="6632154"/>
          </a:xfrm>
        </p:spPr>
        <p:txBody>
          <a:bodyPr>
            <a:normAutofit fontScale="92500"/>
          </a:bodyPr>
          <a:lstStyle/>
          <a:p>
            <a:pPr marL="0" marR="0" algn="just" rtl="1">
              <a:lnSpc>
                <a:spcPct val="115000"/>
              </a:lnSpc>
              <a:spcBef>
                <a:spcPts val="0"/>
              </a:spcBef>
              <a:spcAft>
                <a:spcPts val="600"/>
              </a:spcAft>
            </a:pPr>
            <a:r>
              <a:rPr lang="ar-IQ" b="1" u="sng" dirty="0">
                <a:latin typeface="Calibri" panose="020F0502020204030204" pitchFamily="34" charset="0"/>
                <a:ea typeface="Times New Roman" panose="02020603050405020304" pitchFamily="18" charset="0"/>
                <a:cs typeface="Arial" panose="020B0604020202020204" pitchFamily="34" charset="0"/>
              </a:rPr>
              <a:t>ثانيا: الطريقة الخضرية </a:t>
            </a:r>
            <a:r>
              <a:rPr lang="ar-IQ" b="1" dirty="0">
                <a:latin typeface="Calibri" panose="020F0502020204030204" pitchFamily="34"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أ- الإكثار بواسطة الفسائل: الفسيلة هي عبارة عن شجرة صغيرة ناتجة من الأشجار المؤنثة أو المذكرة وتخرج هذه النموات من المنطقة القريبة من القاعدة حول الجذع وهذه الفسائل ناتجة من البراعم الأبطية للأوراق وتكون ذات جذور خاصة ومتصلة مع الشجرة الأم ويمكن فصلها وزراعتها كنبات منفصل وتبدأ النخلة بتكوين فسائل وعمرها 6 سنوات وحتى 40 سنة إلا أن نسبة إنتاج الفسائل يقل بعد اجتياز النخلة العام الثاني عشر.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يتراوح عدد الفسائل التي تعطيها شجرة النخيل ما بين 10-25 فسيلة أو أكثر ولأجل تشجيع النخلة على إنتاج فسائل يتم تجميع التراب حول جذع النخلة على ارتفاع 1 م مع ترطيب هذه المنطقة بالماء ولقد وجد أن بعض أشجار النخيل تكون عقيمة أي أنها لا تنتج فسائل مطلقا والبعض الآخر تنتج فسائل كثيرة على الجذع تسمى(الراكوب) ومن المفضل إبقاء أربع فسائل لكل نخلة وخف الزائد عن هذا الحد وهي صغيرة حيث أن من شأن هذا العمل هو فسح المجال من أجل الحصول على فسائل كبيرة الحجم وقوية يمكن الاستفادة منها عند الزراعة في الحقل وكذلك فإن عملية الخف هذه تفسح المجال أمام الشجرة الأم للاستفادة من المواد الغذائية في نمو الثمار ونضجها وكذلك لنمو الشجرة بصورة عامة.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أسباب موت الفسائل:</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1) عدم نضج الفسيلة بشكل كامل.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2) كبر عمر الفسيلة المقلوعة.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3) سوء عملية القلع والغرس.</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4) الإهمال في الري.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5) عدم حماية الفسائل من العوامل الخارجية.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6) إصابة القمة النامية بالحشرة القشرية والبق الدقيقي.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كما تتوقف درجة النجاح على نفس الصنف إذ أن فسائل بعض الأصناف أسهل من البعض الآخر في إنباتها كما إن زيادة الري والتسميد عند الزراعة بكمية كبيرة يقلل من نسبة نجاحها وهنالك أصناف تكون عدد كبير من الفسائل مثل الزهدي ، البريم والحياني بينما توجد أصناف تكون عدد قليل من الفسائل مثل البرحي ، المكتوم و الحلاوي.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3104522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9029" y="177553"/>
            <a:ext cx="8907341" cy="6553753"/>
          </a:xfrm>
        </p:spPr>
        <p:txBody>
          <a:bodyPr/>
          <a:lstStyle/>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كيفية الحصول على فسائل جديدة ومتجانسة: للحصول عليها يتبع الآتي:-</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1) العناية بخدمة وتربية الفسائل في قواعد أمهاتها والإبقاء على جريدها لحين قلعها.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2) خف الفسائل المتزاحمة والضعيفة لتتسع المساحة للفسائل المطلوب تربيتها.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3) تقليم الجريد الجاف والزائد.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4) تربية عدد لا يزيد عن 5 فسائل في قاعدة الأم خلال الخمس سنوات الأولى ومثلها خلال الخمس سنوات التالية وذلك للحصول على فسائل قوية وتكون الأم قد أثمرت للتحقق من صنفها.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algn="r"/>
            <a:r>
              <a:rPr lang="ar-IQ" b="1" dirty="0">
                <a:latin typeface="Calibri" panose="020F0502020204030204" pitchFamily="34" charset="0"/>
                <a:ea typeface="Times New Roman" panose="02020603050405020304" pitchFamily="18" charset="0"/>
                <a:cs typeface="Arial" panose="020B0604020202020204" pitchFamily="34" charset="0"/>
              </a:rPr>
              <a:t>5) تشجيع النخلة على إنتاج الفسائل في قاعدتها حيث يتم وضع التراب حول القاعدة لارتفاع حوالي 50 سم ويرطب بالماء للإسراع في تكوين الجذور كما يمكن استخدام الراكوب في إكثار النخيل وذلك بوضع صندوق خشبي حول جذع النخلة وأسفل الراكوب مباشرة ويملأ حتى قرب الحافة بالزميج أو نشارة الخشب ويرطب بالماء حتى تتكون الجذور عند قاعدة الراكوب ثم يفصل ويزرع كنبات مستقل. </a:t>
            </a:r>
          </a:p>
          <a:p>
            <a:pPr algn="r"/>
            <a:endParaRPr lang="ar-IQ" b="1"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ب- الإكثار عن طريق زراعة الأنسجة: إن الأسباب التي دعت إلى التأكيد على هذه الطريقة وفي النخيل تحديدا هو محدودية الفسائل التي تنتجها النخلة الأم كل عام والطلب المتزايد على بعض الأصناف وكذلك الحصول على نباتات خالية من الفيروسات مما دفع العاملين في مجال إكثار النخيل إلى الاتجاه إلى هذه الطريقة إضافة إلى إمكانية الحصول على النبات الجديد بسرعة كبيرة مقارنة بالطريقة التقليدية السابقة.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مراحل الحصول على مزرعة أنسجة ناجحة: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1) الحصول على زراعة معقمة 100%.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2) زيادة عدد الخلايا داخل المزرعة.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3) الإعداد لنقل النباتات إلى التربة.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algn="r"/>
            <a:endParaRPr lang="en-US" dirty="0"/>
          </a:p>
        </p:txBody>
      </p:sp>
    </p:spTree>
    <p:extLst>
      <p:ext uri="{BB962C8B-B14F-4D97-AF65-F5344CB8AC3E}">
        <p14:creationId xmlns:p14="http://schemas.microsoft.com/office/powerpoint/2010/main" val="1003058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3098" y="530093"/>
            <a:ext cx="8596668" cy="5958842"/>
          </a:xfrm>
        </p:spPr>
        <p:txBody>
          <a:bodyPr/>
          <a:lstStyle/>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إن وجود النخيل البري(غير المزروع من قبل الإنسان) في تلك المنطقة منذ أقدم العصور التاريخية يقوي الاحتمال بأن الإنسان ما قبل التاريخ استعمل ثمارها خلال فترة من الزمن تمتد إلى بضعة ألاف من السنين قبل أن يشرع بزراعة نخلة التمر وتأهيلها وبذلك يكون قد وسع انتشارها من منطقة تأصلها ونشوئها مؤديا من الناحية التطويرية إلى ظهور نخلة التمر ذات الثمار الأكثر صلاحية للأكل فالتمور سهلة الانتقال وبذورها سريعة النمو في الترب الرطبة والأجواء المناسبة.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إن أقوى الآراء تبدو مع الاعتقاد القائل بأن نوع نخيل التمر تأصل في منطقة ما بالقرب من الخليج العربي ويسند هذا الاعتقاد لكون جنس النخيل </a:t>
            </a:r>
            <a:r>
              <a:rPr lang="en-US" b="1" u="sng" dirty="0">
                <a:latin typeface="Calibri" panose="020F0502020204030204" pitchFamily="34" charset="0"/>
                <a:ea typeface="Times New Roman" panose="02020603050405020304" pitchFamily="18" charset="0"/>
                <a:cs typeface="Arial" panose="020B0604020202020204" pitchFamily="34" charset="0"/>
              </a:rPr>
              <a:t>Phoenix</a:t>
            </a:r>
            <a:r>
              <a:rPr lang="en-US" b="1" dirty="0">
                <a:latin typeface="Calibri" panose="020F0502020204030204" pitchFamily="34" charset="0"/>
                <a:ea typeface="Times New Roman" panose="02020603050405020304" pitchFamily="18" charset="0"/>
                <a:cs typeface="Arial" panose="020B0604020202020204" pitchFamily="34" charset="0"/>
              </a:rPr>
              <a:t> </a:t>
            </a:r>
            <a:r>
              <a:rPr lang="en-US" b="1" u="sng" dirty="0" err="1">
                <a:latin typeface="Calibri" panose="020F0502020204030204" pitchFamily="34" charset="0"/>
                <a:ea typeface="Times New Roman" panose="02020603050405020304" pitchFamily="18" charset="0"/>
                <a:cs typeface="Arial" panose="020B0604020202020204" pitchFamily="34" charset="0"/>
              </a:rPr>
              <a:t>dactylifera</a:t>
            </a:r>
            <a:r>
              <a:rPr lang="ar-IQ" b="1" dirty="0">
                <a:latin typeface="Calibri" panose="020F0502020204030204" pitchFamily="34" charset="0"/>
                <a:ea typeface="Times New Roman" panose="02020603050405020304" pitchFamily="18" charset="0"/>
                <a:cs typeface="Arial" panose="020B0604020202020204" pitchFamily="34" charset="0"/>
              </a:rPr>
              <a:t>  ينتعش في تلك المنطقة شبه الاستوائية من الخليج العربي وجنوب العراق ( حيث تقل الأمطار وتتوفر الرطوبة في التربة ويسود نمط من التغير الحراري السنوي الملائم للنمو) أكثر من انتعاشه في أي منطقة أخرى في العالم.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وتشير بعض المصادر إلى أن الأصل الذي انحدر منه النخيل لا يزال غير معروف أو أنه لا يعرف بالضبط الموطن الأصلي ولا متى عرفت نخلة التمر لأول مرة بل إن الشيء المسلم به على الأقل هو أن نخلة التمر هي أقدم شجرة عرفتها الأرض مستندة بذلك إلى أقدم آثار النحت والتصوير والتشريع وما ورد عن النخلة في بطون التاريخ القديم والأساطير والكتب المقدسة ، بينما تعتقد مصادر أحرى بأن نخيل المثمر ربما هو طفرة وراثية نشأت من نخلة الزينة المعروفة بالكناري المنتشرة في المنطقة الممتدة من غرب الهند حتى موطنها في جزر الكناري في المحيط الأطلسي ويرى آخرون بأن أصل نخلة التمر قد يكون شمال أفريقيا أو شبه القارة الهندية أو شبه الجزيرة العربية ويعتبر العراق من أقدم البيئات المناسبة لزراعة النخيل.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1052208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233" y="165254"/>
            <a:ext cx="8596668" cy="6433850"/>
          </a:xfrm>
        </p:spPr>
        <p:txBody>
          <a:bodyPr>
            <a:normAutofit/>
          </a:bodyPr>
          <a:lstStyle/>
          <a:p>
            <a:pPr marL="0" marR="0" algn="just" rtl="1">
              <a:lnSpc>
                <a:spcPct val="115000"/>
              </a:lnSpc>
              <a:spcBef>
                <a:spcPts val="0"/>
              </a:spcBef>
              <a:spcAft>
                <a:spcPts val="600"/>
              </a:spcAft>
            </a:pPr>
            <a:r>
              <a:rPr lang="ar-IQ" b="1" u="sng" dirty="0">
                <a:latin typeface="Calibri" panose="020F0502020204030204" pitchFamily="34" charset="0"/>
                <a:ea typeface="Times New Roman" panose="02020603050405020304" pitchFamily="18" charset="0"/>
                <a:cs typeface="Arial" panose="020B0604020202020204" pitchFamily="34" charset="0"/>
              </a:rPr>
              <a:t>النسب النباتي لنخلة التمر</a:t>
            </a:r>
            <a:r>
              <a:rPr lang="ar-IQ" b="1" dirty="0">
                <a:latin typeface="Calibri" panose="020F0502020204030204" pitchFamily="34" charset="0"/>
                <a:ea typeface="Times New Roman" panose="02020603050405020304" pitchFamily="18" charset="0"/>
                <a:cs typeface="Arial" panose="020B0604020202020204" pitchFamily="34" charset="0"/>
              </a:rPr>
              <a:t> </a:t>
            </a:r>
            <a:endParaRPr lang="en-US"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تنتسب نخلة التمر إلى الرتبة  </a:t>
            </a:r>
            <a:r>
              <a:rPr lang="en-US" b="1" dirty="0" err="1">
                <a:latin typeface="Calibri" panose="020F0502020204030204" pitchFamily="34" charset="0"/>
                <a:ea typeface="Times New Roman" panose="02020603050405020304" pitchFamily="18" charset="0"/>
                <a:cs typeface="Arial" panose="020B0604020202020204" pitchFamily="34" charset="0"/>
              </a:rPr>
              <a:t>palmae</a:t>
            </a:r>
            <a:r>
              <a:rPr lang="ar-IQ" b="1" dirty="0">
                <a:latin typeface="Calibri" panose="020F0502020204030204" pitchFamily="34" charset="0"/>
                <a:ea typeface="Times New Roman" panose="02020603050405020304" pitchFamily="18" charset="0"/>
                <a:cs typeface="Arial" panose="020B0604020202020204" pitchFamily="34" charset="0"/>
              </a:rPr>
              <a:t>واسمها العلمي </a:t>
            </a:r>
            <a:r>
              <a:rPr lang="en-US" b="1" u="sng" dirty="0">
                <a:latin typeface="Calibri" panose="020F0502020204030204" pitchFamily="34" charset="0"/>
                <a:ea typeface="Times New Roman" panose="02020603050405020304" pitchFamily="18" charset="0"/>
                <a:cs typeface="Arial" panose="020B0604020202020204" pitchFamily="34" charset="0"/>
              </a:rPr>
              <a:t>Phoenix</a:t>
            </a:r>
            <a:r>
              <a:rPr lang="en-US" b="1" dirty="0">
                <a:latin typeface="Calibri" panose="020F0502020204030204" pitchFamily="34" charset="0"/>
                <a:ea typeface="Times New Roman" panose="02020603050405020304" pitchFamily="18" charset="0"/>
                <a:cs typeface="Arial" panose="020B0604020202020204" pitchFamily="34" charset="0"/>
              </a:rPr>
              <a:t> </a:t>
            </a:r>
            <a:r>
              <a:rPr lang="en-US" b="1" u="sng" dirty="0" err="1">
                <a:latin typeface="Calibri" panose="020F0502020204030204" pitchFamily="34" charset="0"/>
                <a:ea typeface="Times New Roman" panose="02020603050405020304" pitchFamily="18" charset="0"/>
                <a:cs typeface="Arial" panose="020B0604020202020204" pitchFamily="34" charset="0"/>
              </a:rPr>
              <a:t>dactylifera</a:t>
            </a:r>
            <a:r>
              <a:rPr lang="en-US" b="1" dirty="0">
                <a:latin typeface="Calibri" panose="020F0502020204030204" pitchFamily="34" charset="0"/>
                <a:ea typeface="Times New Roman" panose="02020603050405020304" pitchFamily="18" charset="0"/>
                <a:cs typeface="Arial" panose="020B0604020202020204" pitchFamily="34" charset="0"/>
              </a:rPr>
              <a:t> L.</a:t>
            </a:r>
            <a:r>
              <a:rPr lang="en-US" b="1" dirty="0">
                <a:latin typeface="Arial" panose="020B0604020202020204" pitchFamily="34" charset="0"/>
                <a:ea typeface="Times New Roman" panose="02020603050405020304" pitchFamily="18" charset="0"/>
                <a:cs typeface="Arial" panose="020B0604020202020204" pitchFamily="34" charset="0"/>
              </a:rPr>
              <a:t> </a:t>
            </a:r>
            <a:r>
              <a:rPr lang="ar-IQ" b="1" dirty="0">
                <a:latin typeface="Arial" panose="020B0604020202020204" pitchFamily="34" charset="0"/>
                <a:ea typeface="Times New Roman" panose="02020603050405020304" pitchFamily="18" charset="0"/>
                <a:cs typeface="Arial" panose="020B0604020202020204" pitchFamily="34" charset="0"/>
              </a:rPr>
              <a:t>وتعود للعائلة النخيلية </a:t>
            </a:r>
            <a:r>
              <a:rPr lang="en-US" b="1" dirty="0" err="1">
                <a:latin typeface="Calibri" panose="020F0502020204030204" pitchFamily="34" charset="0"/>
                <a:ea typeface="Calibri" panose="020F0502020204030204" pitchFamily="34" charset="0"/>
                <a:cs typeface="Arial" panose="020B0604020202020204" pitchFamily="34" charset="0"/>
              </a:rPr>
              <a:t>Arecaceae</a:t>
            </a:r>
            <a:r>
              <a:rPr lang="en-US" dirty="0">
                <a:latin typeface="Calibri" panose="020F0502020204030204" pitchFamily="34" charset="0"/>
                <a:ea typeface="Calibri" panose="020F0502020204030204" pitchFamily="34" charset="0"/>
                <a:cs typeface="Arial" panose="020B0604020202020204" pitchFamily="34" charset="0"/>
              </a:rPr>
              <a:t> </a:t>
            </a:r>
            <a:r>
              <a:rPr lang="en-US" dirty="0">
                <a:latin typeface="Arial" panose="020B0604020202020204" pitchFamily="34" charset="0"/>
                <a:ea typeface="Calibri" panose="020F0502020204030204" pitchFamily="34" charset="0"/>
                <a:cs typeface="Arial" panose="020B0604020202020204" pitchFamily="34" charset="0"/>
              </a:rPr>
              <a:t> </a:t>
            </a:r>
            <a:r>
              <a:rPr lang="ar-IQ" b="1" dirty="0">
                <a:latin typeface="Calibri" panose="020F0502020204030204" pitchFamily="34" charset="0"/>
                <a:ea typeface="Times New Roman" panose="02020603050405020304" pitchFamily="18" charset="0"/>
                <a:cs typeface="Arial" panose="020B0604020202020204" pitchFamily="34" charset="0"/>
              </a:rPr>
              <a:t>التي تضم أكثر من 4000 نوع من النخيل تعود إلى 200 جنس وتعد هذه الرتبة من أهم الرتب العالمية النباتية المعروفة لما ينتسب لها الكثير من أنواع النخيل والذي ينتشر في مناطق كثيرة من العالم وذات المناخ المعتدل إلى الحار إلا أن أهم هذه الأنواع إنتاجا للثمار التي يستهلكها الإنسان كغذاء هما نوعان الأول هو نخيل التمر والثاني نخيل جوز الهند والمنتمي للجنس</a:t>
            </a:r>
            <a:r>
              <a:rPr lang="en-US" b="1" dirty="0" err="1">
                <a:latin typeface="Calibri" panose="020F0502020204030204" pitchFamily="34" charset="0"/>
                <a:ea typeface="Times New Roman" panose="02020603050405020304" pitchFamily="18" charset="0"/>
                <a:cs typeface="Arial" panose="020B0604020202020204" pitchFamily="34" charset="0"/>
              </a:rPr>
              <a:t>Cocos</a:t>
            </a:r>
            <a:r>
              <a:rPr lang="en-US" b="1" dirty="0">
                <a:latin typeface="Arial" panose="020B0604020202020204" pitchFamily="34" charset="0"/>
                <a:ea typeface="Times New Roman" panose="02020603050405020304" pitchFamily="18" charset="0"/>
                <a:cs typeface="Arial" panose="020B0604020202020204" pitchFamily="34" charset="0"/>
              </a:rPr>
              <a:t> </a:t>
            </a:r>
            <a:r>
              <a:rPr lang="ar-IQ" b="1" dirty="0">
                <a:latin typeface="Arial" panose="020B0604020202020204" pitchFamily="34" charset="0"/>
                <a:ea typeface="Times New Roman" panose="02020603050405020304" pitchFamily="18" charset="0"/>
                <a:cs typeface="Arial" panose="020B0604020202020204" pitchFamily="34" charset="0"/>
              </a:rPr>
              <a:t>واسمه العلمي </a:t>
            </a:r>
            <a:r>
              <a:rPr lang="en-US" b="1" u="sng" dirty="0" err="1">
                <a:latin typeface="Calibri" panose="020F0502020204030204" pitchFamily="34" charset="0"/>
                <a:ea typeface="Times New Roman" panose="02020603050405020304" pitchFamily="18" charset="0"/>
                <a:cs typeface="Arial" panose="020B0604020202020204" pitchFamily="34" charset="0"/>
              </a:rPr>
              <a:t>Cocos</a:t>
            </a:r>
            <a:r>
              <a:rPr lang="en-US" b="1" dirty="0">
                <a:latin typeface="Calibri" panose="020F0502020204030204" pitchFamily="34" charset="0"/>
                <a:ea typeface="Times New Roman" panose="02020603050405020304" pitchFamily="18" charset="0"/>
                <a:cs typeface="Arial" panose="020B0604020202020204" pitchFamily="34" charset="0"/>
              </a:rPr>
              <a:t> </a:t>
            </a:r>
            <a:r>
              <a:rPr lang="en-US" b="1" u="sng" dirty="0" err="1">
                <a:latin typeface="Calibri" panose="020F0502020204030204" pitchFamily="34" charset="0"/>
                <a:ea typeface="Times New Roman" panose="02020603050405020304" pitchFamily="18" charset="0"/>
                <a:cs typeface="Arial" panose="020B0604020202020204" pitchFamily="34" charset="0"/>
              </a:rPr>
              <a:t>nucifera</a:t>
            </a:r>
            <a:r>
              <a:rPr lang="en-US" b="1" dirty="0">
                <a:latin typeface="Arial" panose="020B0604020202020204" pitchFamily="34" charset="0"/>
                <a:ea typeface="Times New Roman" panose="02020603050405020304" pitchFamily="18" charset="0"/>
                <a:cs typeface="Arial" panose="020B0604020202020204" pitchFamily="34" charset="0"/>
              </a:rPr>
              <a:t> </a:t>
            </a:r>
            <a:r>
              <a:rPr lang="ar-IQ" b="1" dirty="0">
                <a:latin typeface="Arial" panose="020B0604020202020204" pitchFamily="34" charset="0"/>
                <a:ea typeface="Times New Roman" panose="02020603050405020304" pitchFamily="18" charset="0"/>
                <a:cs typeface="Arial" panose="020B0604020202020204" pitchFamily="34" charset="0"/>
              </a:rPr>
              <a:t>وإن نخلة التمر تشبه أقاربها من النخيل الأخرى في كونها ذات برعم طرفي ضخم واحدة. </a:t>
            </a:r>
            <a:endParaRPr lang="en-US"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هنالك 12 نوعا من الجنس </a:t>
            </a:r>
            <a:r>
              <a:rPr lang="en-US" b="1" dirty="0">
                <a:latin typeface="Calibri" panose="020F0502020204030204" pitchFamily="34" charset="0"/>
                <a:ea typeface="Times New Roman" panose="02020603050405020304" pitchFamily="18" charset="0"/>
                <a:cs typeface="Arial" panose="020B0604020202020204" pitchFamily="34" charset="0"/>
              </a:rPr>
              <a:t>Phoenix</a:t>
            </a:r>
            <a:r>
              <a:rPr lang="en-US" b="1" dirty="0">
                <a:latin typeface="Arial" panose="020B0604020202020204" pitchFamily="34" charset="0"/>
                <a:ea typeface="Times New Roman" panose="02020603050405020304" pitchFamily="18" charset="0"/>
                <a:cs typeface="Arial" panose="020B0604020202020204" pitchFamily="34" charset="0"/>
              </a:rPr>
              <a:t> </a:t>
            </a:r>
            <a:r>
              <a:rPr lang="ar-IQ" b="1" dirty="0">
                <a:latin typeface="Arial" panose="020B0604020202020204" pitchFamily="34" charset="0"/>
                <a:ea typeface="Times New Roman" panose="02020603050405020304" pitchFamily="18" charset="0"/>
                <a:cs typeface="Arial" panose="020B0604020202020204" pitchFamily="34" charset="0"/>
              </a:rPr>
              <a:t>منتشرة في أسيا وأفريقيا ومن ضمنها نخيل التمر وفيما يلي وصفا موجزا لها نظرا لقرابتها من نخيل التمر وإمكانية تلاقحها معها:- </a:t>
            </a:r>
            <a:endParaRPr lang="en-US"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1) </a:t>
            </a:r>
            <a:r>
              <a:rPr lang="en-US" b="1" u="sng" dirty="0">
                <a:latin typeface="Calibri" panose="020F0502020204030204" pitchFamily="34" charset="0"/>
                <a:ea typeface="Times New Roman" panose="02020603050405020304" pitchFamily="18" charset="0"/>
                <a:cs typeface="Arial" panose="020B0604020202020204" pitchFamily="34" charset="0"/>
              </a:rPr>
              <a:t>Phoenix</a:t>
            </a:r>
            <a:r>
              <a:rPr lang="en-US" b="1" dirty="0">
                <a:latin typeface="Calibri" panose="020F0502020204030204" pitchFamily="34" charset="0"/>
                <a:ea typeface="Times New Roman" panose="02020603050405020304" pitchFamily="18" charset="0"/>
                <a:cs typeface="Arial" panose="020B0604020202020204" pitchFamily="34" charset="0"/>
              </a:rPr>
              <a:t> </a:t>
            </a:r>
            <a:r>
              <a:rPr lang="en-US" b="1" u="sng" dirty="0" err="1">
                <a:latin typeface="Calibri" panose="020F0502020204030204" pitchFamily="34" charset="0"/>
                <a:ea typeface="Times New Roman" panose="02020603050405020304" pitchFamily="18" charset="0"/>
                <a:cs typeface="Arial" panose="020B0604020202020204" pitchFamily="34" charset="0"/>
              </a:rPr>
              <a:t>acaulis</a:t>
            </a:r>
            <a:r>
              <a:rPr lang="ar-IQ" b="1" dirty="0">
                <a:latin typeface="Calibri" panose="020F0502020204030204" pitchFamily="34" charset="0"/>
                <a:ea typeface="Times New Roman" panose="02020603050405020304" pitchFamily="18" charset="0"/>
                <a:cs typeface="Arial" panose="020B0604020202020204" pitchFamily="34" charset="0"/>
              </a:rPr>
              <a:t>: وتسمى بالنخيل القزم لانعدام الجذع ويكون على شكل بصلة قطرها 15-20 سم ويزهر في نيسان وأيار وتعتبر النخلة شجرة زينة جميلة. </a:t>
            </a:r>
            <a:endParaRPr lang="en-US"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2) </a:t>
            </a:r>
            <a:r>
              <a:rPr lang="en-US" b="1" u="sng" dirty="0">
                <a:latin typeface="Calibri" panose="020F0502020204030204" pitchFamily="34" charset="0"/>
                <a:ea typeface="Times New Roman" panose="02020603050405020304" pitchFamily="18" charset="0"/>
                <a:cs typeface="Arial" panose="020B0604020202020204" pitchFamily="34" charset="0"/>
              </a:rPr>
              <a:t>Phoenix</a:t>
            </a:r>
            <a:r>
              <a:rPr lang="en-US" b="1" dirty="0">
                <a:latin typeface="Calibri" panose="020F0502020204030204" pitchFamily="34" charset="0"/>
                <a:ea typeface="Times New Roman" panose="02020603050405020304" pitchFamily="18" charset="0"/>
                <a:cs typeface="Arial" panose="020B0604020202020204" pitchFamily="34" charset="0"/>
              </a:rPr>
              <a:t> </a:t>
            </a:r>
            <a:r>
              <a:rPr lang="en-US" b="1" u="sng" dirty="0" err="1">
                <a:latin typeface="Calibri" panose="020F0502020204030204" pitchFamily="34" charset="0"/>
                <a:ea typeface="Times New Roman" panose="02020603050405020304" pitchFamily="18" charset="0"/>
                <a:cs typeface="Arial" panose="020B0604020202020204" pitchFamily="34" charset="0"/>
              </a:rPr>
              <a:t>canariensis</a:t>
            </a:r>
            <a:r>
              <a:rPr lang="ar-IQ" b="1" dirty="0">
                <a:latin typeface="Calibri" panose="020F0502020204030204" pitchFamily="34" charset="0"/>
                <a:ea typeface="Times New Roman" panose="02020603050405020304" pitchFamily="18" charset="0"/>
                <a:cs typeface="Arial" panose="020B0604020202020204" pitchFamily="34" charset="0"/>
              </a:rPr>
              <a:t>: نخيل الكناري يكون الجذع فيها منفرد ضخم اسطواني يبلغ أقصى طول له 12-15متر، القمة كبيرة وكثيفة ، كثير السعف حيث يصل إلى 200 سعفة طولها 5-6 متر، الخوص متقارب أخضر بزرقة ، الثمرة صغيرة واللحم جلدي رقيق يحيط بالنواة الغليظة والقصيرة ، لا تخرج النخلة فسائل حولها وإنما تتكاثر بالبذور وتزهر بين أواخر الصيف وأواسط الشتاء وتنهي إنتاج التاج في كانون الثاني وتزرع كشجرة زينة. </a:t>
            </a:r>
            <a:endParaRPr lang="en-US" dirty="0">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16660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2761" y="243654"/>
            <a:ext cx="8596668" cy="6201213"/>
          </a:xfrm>
        </p:spPr>
        <p:txBody>
          <a:bodyPr>
            <a:normAutofit fontScale="92500"/>
          </a:bodyPr>
          <a:lstStyle/>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3) </a:t>
            </a:r>
            <a:r>
              <a:rPr lang="en-US" b="1" u="sng" dirty="0">
                <a:latin typeface="Calibri" panose="020F0502020204030204" pitchFamily="34" charset="0"/>
                <a:ea typeface="Times New Roman" panose="02020603050405020304" pitchFamily="18" charset="0"/>
                <a:cs typeface="Arial" panose="020B0604020202020204" pitchFamily="34" charset="0"/>
              </a:rPr>
              <a:t>Phoenix</a:t>
            </a:r>
            <a:r>
              <a:rPr lang="en-US" b="1" dirty="0">
                <a:latin typeface="Calibri" panose="020F0502020204030204" pitchFamily="34" charset="0"/>
                <a:ea typeface="Times New Roman" panose="02020603050405020304" pitchFamily="18" charset="0"/>
                <a:cs typeface="Arial" panose="020B0604020202020204" pitchFamily="34" charset="0"/>
              </a:rPr>
              <a:t> </a:t>
            </a:r>
            <a:r>
              <a:rPr lang="en-US" b="1" u="sng" dirty="0" err="1">
                <a:latin typeface="Calibri" panose="020F0502020204030204" pitchFamily="34" charset="0"/>
                <a:ea typeface="Times New Roman" panose="02020603050405020304" pitchFamily="18" charset="0"/>
                <a:cs typeface="Arial" panose="020B0604020202020204" pitchFamily="34" charset="0"/>
              </a:rPr>
              <a:t>farinifera</a:t>
            </a:r>
            <a:r>
              <a:rPr lang="ar-IQ" b="1" dirty="0">
                <a:latin typeface="Calibri" panose="020F0502020204030204" pitchFamily="34" charset="0"/>
                <a:ea typeface="Times New Roman" panose="02020603050405020304" pitchFamily="18" charset="0"/>
                <a:cs typeface="Arial" panose="020B0604020202020204" pitchFamily="34" charset="0"/>
              </a:rPr>
              <a:t>: الجذع قصير لا يتجاوز 120 سم طولا و حجم الثمرة بقدر حجم حبة الفاصوليا الكبيرة.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4) </a:t>
            </a:r>
            <a:r>
              <a:rPr lang="en-US" b="1" u="sng" dirty="0">
                <a:latin typeface="Calibri" panose="020F0502020204030204" pitchFamily="34" charset="0"/>
                <a:ea typeface="Times New Roman" panose="02020603050405020304" pitchFamily="18" charset="0"/>
                <a:cs typeface="Arial" panose="020B0604020202020204" pitchFamily="34" charset="0"/>
              </a:rPr>
              <a:t>Phoenix</a:t>
            </a:r>
            <a:r>
              <a:rPr lang="en-US" b="1" dirty="0">
                <a:latin typeface="Calibri" panose="020F0502020204030204" pitchFamily="34" charset="0"/>
                <a:ea typeface="Times New Roman" panose="02020603050405020304" pitchFamily="18" charset="0"/>
                <a:cs typeface="Arial" panose="020B0604020202020204" pitchFamily="34" charset="0"/>
              </a:rPr>
              <a:t> </a:t>
            </a:r>
            <a:r>
              <a:rPr lang="en-US" b="1" u="sng" dirty="0" err="1">
                <a:latin typeface="Calibri" panose="020F0502020204030204" pitchFamily="34" charset="0"/>
                <a:ea typeface="Times New Roman" panose="02020603050405020304" pitchFamily="18" charset="0"/>
                <a:cs typeface="Arial" panose="020B0604020202020204" pitchFamily="34" charset="0"/>
              </a:rPr>
              <a:t>humilis</a:t>
            </a:r>
            <a:r>
              <a:rPr lang="ar-IQ" b="1" dirty="0">
                <a:latin typeface="Calibri" panose="020F0502020204030204" pitchFamily="34" charset="0"/>
                <a:ea typeface="Times New Roman" panose="02020603050405020304" pitchFamily="18" charset="0"/>
                <a:cs typeface="Arial" panose="020B0604020202020204" pitchFamily="34" charset="0"/>
              </a:rPr>
              <a:t>: وهي ذات جذوع قصيرة ويندر أن تستطيل ، السعف أخضر بزرقة والخوص منتشر دون نظام ، الثمار بيضوية واللحم رقيق ، البذرة أقصر من نواة نخلة التمر. </a:t>
            </a:r>
            <a:endParaRPr lang="ar-IQ" dirty="0"/>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5) </a:t>
            </a:r>
            <a:r>
              <a:rPr lang="en-US" b="1" u="sng" dirty="0">
                <a:latin typeface="Calibri" panose="020F0502020204030204" pitchFamily="34" charset="0"/>
                <a:ea typeface="Times New Roman" panose="02020603050405020304" pitchFamily="18" charset="0"/>
                <a:cs typeface="Arial" panose="020B0604020202020204" pitchFamily="34" charset="0"/>
              </a:rPr>
              <a:t>Phoenix</a:t>
            </a:r>
            <a:r>
              <a:rPr lang="en-US" b="1" dirty="0">
                <a:latin typeface="Calibri" panose="020F0502020204030204" pitchFamily="34" charset="0"/>
                <a:ea typeface="Times New Roman" panose="02020603050405020304" pitchFamily="18" charset="0"/>
                <a:cs typeface="Arial" panose="020B0604020202020204" pitchFamily="34" charset="0"/>
              </a:rPr>
              <a:t> </a:t>
            </a:r>
            <a:r>
              <a:rPr lang="en-US" b="1" u="sng" dirty="0" err="1">
                <a:latin typeface="Calibri" panose="020F0502020204030204" pitchFamily="34" charset="0"/>
                <a:ea typeface="Times New Roman" panose="02020603050405020304" pitchFamily="18" charset="0"/>
                <a:cs typeface="Arial" panose="020B0604020202020204" pitchFamily="34" charset="0"/>
              </a:rPr>
              <a:t>paludosa</a:t>
            </a:r>
            <a:r>
              <a:rPr lang="ar-IQ" b="1" dirty="0">
                <a:latin typeface="Calibri" panose="020F0502020204030204" pitchFamily="34" charset="0"/>
                <a:ea typeface="Times New Roman" panose="02020603050405020304" pitchFamily="18" charset="0"/>
                <a:cs typeface="Arial" panose="020B0604020202020204" pitchFamily="34" charset="0"/>
              </a:rPr>
              <a:t>: يزهر في آذار ونيسان ويستفاد من السعف في صناعة الحبال أما السيقان فلنحافتها تستعمل كعصي يحملها الناس والطويلة منها تستخدم كأعمدة.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6) </a:t>
            </a:r>
            <a:r>
              <a:rPr lang="en-US" b="1" u="sng" dirty="0">
                <a:latin typeface="Calibri" panose="020F0502020204030204" pitchFamily="34" charset="0"/>
                <a:ea typeface="Times New Roman" panose="02020603050405020304" pitchFamily="18" charset="0"/>
                <a:cs typeface="Arial" panose="020B0604020202020204" pitchFamily="34" charset="0"/>
              </a:rPr>
              <a:t>Phoenix</a:t>
            </a:r>
            <a:r>
              <a:rPr lang="en-US" b="1" dirty="0">
                <a:latin typeface="Calibri" panose="020F0502020204030204" pitchFamily="34" charset="0"/>
                <a:ea typeface="Times New Roman" panose="02020603050405020304" pitchFamily="18" charset="0"/>
                <a:cs typeface="Arial" panose="020B0604020202020204" pitchFamily="34" charset="0"/>
              </a:rPr>
              <a:t> </a:t>
            </a:r>
            <a:r>
              <a:rPr lang="en-US" b="1" u="sng" dirty="0" err="1">
                <a:latin typeface="Calibri" panose="020F0502020204030204" pitchFamily="34" charset="0"/>
                <a:ea typeface="Times New Roman" panose="02020603050405020304" pitchFamily="18" charset="0"/>
                <a:cs typeface="Arial" panose="020B0604020202020204" pitchFamily="34" charset="0"/>
              </a:rPr>
              <a:t>pusilla</a:t>
            </a:r>
            <a:r>
              <a:rPr lang="ar-IQ" b="1" dirty="0">
                <a:latin typeface="Calibri" panose="020F0502020204030204" pitchFamily="34" charset="0"/>
                <a:ea typeface="Times New Roman" panose="02020603050405020304" pitchFamily="18" charset="0"/>
                <a:cs typeface="Arial" panose="020B0604020202020204" pitchFamily="34" charset="0"/>
              </a:rPr>
              <a:t>: يزهر في كانون الثاني حتى نيسان والثمار تؤكل لحلاوتها.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7) </a:t>
            </a:r>
            <a:r>
              <a:rPr lang="en-US" b="1" u="sng" dirty="0">
                <a:latin typeface="Calibri" panose="020F0502020204030204" pitchFamily="34" charset="0"/>
                <a:ea typeface="Times New Roman" panose="02020603050405020304" pitchFamily="18" charset="0"/>
                <a:cs typeface="Arial" panose="020B0604020202020204" pitchFamily="34" charset="0"/>
              </a:rPr>
              <a:t>Phoenix</a:t>
            </a:r>
            <a:r>
              <a:rPr lang="en-US" b="1" dirty="0">
                <a:latin typeface="Calibri" panose="020F0502020204030204" pitchFamily="34" charset="0"/>
                <a:ea typeface="Times New Roman" panose="02020603050405020304" pitchFamily="18" charset="0"/>
                <a:cs typeface="Arial" panose="020B0604020202020204" pitchFamily="34" charset="0"/>
              </a:rPr>
              <a:t> </a:t>
            </a:r>
            <a:r>
              <a:rPr lang="en-US" b="1" u="sng" dirty="0" err="1">
                <a:latin typeface="Calibri" panose="020F0502020204030204" pitchFamily="34" charset="0"/>
                <a:ea typeface="Times New Roman" panose="02020603050405020304" pitchFamily="18" charset="0"/>
                <a:cs typeface="Arial" panose="020B0604020202020204" pitchFamily="34" charset="0"/>
              </a:rPr>
              <a:t>reclinata</a:t>
            </a:r>
            <a:r>
              <a:rPr lang="ar-IQ" b="1" dirty="0">
                <a:latin typeface="Calibri" panose="020F0502020204030204" pitchFamily="34" charset="0"/>
                <a:ea typeface="Times New Roman" panose="02020603050405020304" pitchFamily="18" charset="0"/>
                <a:cs typeface="Arial" panose="020B0604020202020204" pitchFamily="34" charset="0"/>
              </a:rPr>
              <a:t>: السعف مدرع بأشواك منفردة أو مزدوجة على الجانبين ويسمى بالنخل القزم لقصر ساقه.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8) </a:t>
            </a:r>
            <a:r>
              <a:rPr lang="en-US" b="1" u="sng" dirty="0">
                <a:latin typeface="Calibri" panose="020F0502020204030204" pitchFamily="34" charset="0"/>
                <a:ea typeface="Times New Roman" panose="02020603050405020304" pitchFamily="18" charset="0"/>
                <a:cs typeface="Arial" panose="020B0604020202020204" pitchFamily="34" charset="0"/>
              </a:rPr>
              <a:t>Phoenix</a:t>
            </a:r>
            <a:r>
              <a:rPr lang="en-US" b="1" dirty="0">
                <a:latin typeface="Calibri" panose="020F0502020204030204" pitchFamily="34" charset="0"/>
                <a:ea typeface="Times New Roman" panose="02020603050405020304" pitchFamily="18" charset="0"/>
                <a:cs typeface="Arial" panose="020B0604020202020204" pitchFamily="34" charset="0"/>
              </a:rPr>
              <a:t> </a:t>
            </a:r>
            <a:r>
              <a:rPr lang="en-US" b="1" u="sng" dirty="0" err="1">
                <a:latin typeface="Calibri" panose="020F0502020204030204" pitchFamily="34" charset="0"/>
                <a:ea typeface="Times New Roman" panose="02020603050405020304" pitchFamily="18" charset="0"/>
                <a:cs typeface="Arial" panose="020B0604020202020204" pitchFamily="34" charset="0"/>
              </a:rPr>
              <a:t>robusta</a:t>
            </a:r>
            <a:r>
              <a:rPr lang="ar-IQ" b="1" dirty="0">
                <a:latin typeface="Calibri" panose="020F0502020204030204" pitchFamily="34" charset="0"/>
                <a:ea typeface="Times New Roman" panose="02020603050405020304" pitchFamily="18" charset="0"/>
                <a:cs typeface="Arial" panose="020B0604020202020204" pitchFamily="34" charset="0"/>
              </a:rPr>
              <a:t>: يزهر في شباط.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9) </a:t>
            </a:r>
            <a:r>
              <a:rPr lang="en-US" b="1" u="sng" dirty="0">
                <a:latin typeface="Calibri" panose="020F0502020204030204" pitchFamily="34" charset="0"/>
                <a:ea typeface="Times New Roman" panose="02020603050405020304" pitchFamily="18" charset="0"/>
                <a:cs typeface="Arial" panose="020B0604020202020204" pitchFamily="34" charset="0"/>
              </a:rPr>
              <a:t>Phoenix</a:t>
            </a:r>
            <a:r>
              <a:rPr lang="en-US" b="1" dirty="0">
                <a:latin typeface="Calibri" panose="020F0502020204030204" pitchFamily="34" charset="0"/>
                <a:ea typeface="Times New Roman" panose="02020603050405020304" pitchFamily="18" charset="0"/>
                <a:cs typeface="Arial" panose="020B0604020202020204" pitchFamily="34" charset="0"/>
              </a:rPr>
              <a:t> </a:t>
            </a:r>
            <a:r>
              <a:rPr lang="en-US" b="1" u="sng" dirty="0" err="1">
                <a:latin typeface="Calibri" panose="020F0502020204030204" pitchFamily="34" charset="0"/>
                <a:ea typeface="Times New Roman" panose="02020603050405020304" pitchFamily="18" charset="0"/>
                <a:cs typeface="Arial" panose="020B0604020202020204" pitchFamily="34" charset="0"/>
              </a:rPr>
              <a:t>rubicola</a:t>
            </a:r>
            <a:r>
              <a:rPr lang="ar-IQ" b="1" dirty="0">
                <a:latin typeface="Calibri" panose="020F0502020204030204" pitchFamily="34" charset="0"/>
                <a:ea typeface="Times New Roman" panose="02020603050405020304" pitchFamily="18" charset="0"/>
                <a:cs typeface="Arial" panose="020B0604020202020204" pitchFamily="34" charset="0"/>
              </a:rPr>
              <a:t>: الجذع نحيف منفرد يزرع غالبا بين الصخور ويأكل بعض السكان لب الجذع لذا يسمى بنخل التمر الصخري.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10) </a:t>
            </a:r>
            <a:r>
              <a:rPr lang="en-US" b="1" u="sng" dirty="0">
                <a:latin typeface="Calibri" panose="020F0502020204030204" pitchFamily="34" charset="0"/>
                <a:ea typeface="Times New Roman" panose="02020603050405020304" pitchFamily="18" charset="0"/>
                <a:cs typeface="Arial" panose="020B0604020202020204" pitchFamily="34" charset="0"/>
              </a:rPr>
              <a:t>Phoenix</a:t>
            </a:r>
            <a:r>
              <a:rPr lang="en-US" b="1" dirty="0">
                <a:latin typeface="Calibri" panose="020F0502020204030204" pitchFamily="34" charset="0"/>
                <a:ea typeface="Times New Roman" panose="02020603050405020304" pitchFamily="18" charset="0"/>
                <a:cs typeface="Arial" panose="020B0604020202020204" pitchFamily="34" charset="0"/>
              </a:rPr>
              <a:t> </a:t>
            </a:r>
            <a:r>
              <a:rPr lang="en-US" b="1" u="sng" dirty="0" err="1">
                <a:latin typeface="Calibri" panose="020F0502020204030204" pitchFamily="34" charset="0"/>
                <a:ea typeface="Times New Roman" panose="02020603050405020304" pitchFamily="18" charset="0"/>
                <a:cs typeface="Arial" panose="020B0604020202020204" pitchFamily="34" charset="0"/>
              </a:rPr>
              <a:t>sylvestris</a:t>
            </a:r>
            <a:r>
              <a:rPr lang="ar-IQ" b="1" dirty="0">
                <a:latin typeface="Calibri" panose="020F0502020204030204" pitchFamily="34" charset="0"/>
                <a:ea typeface="Times New Roman" panose="02020603050405020304" pitchFamily="18" charset="0"/>
                <a:cs typeface="Arial" panose="020B0604020202020204" pitchFamily="34" charset="0"/>
              </a:rPr>
              <a:t>: نخيل السكر ويزهر في أوائل الفصل الحار وينضج في أيلول وتشرين الأول ولا يخرج فسائل حول الجذع ويستخرج منه السكر وفي البنغال ينتج قرابة 100000 طن سنويا وطريقة استخراجه تكون بقطع جريد النخل الجانبي لمقدار نصف محيط الرأس تاركين القلب لبضعة أيام ثم تجمع العصارة في أواني خاصة وتغلى قبل أن تتخمر وتجفف حتى يتبخر جميع الماء ويبقى السكر ويختلف السكر الناتج من النسغ عن دبس التمر في كونه سكر ثنائي(سكروز).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algn="r" rtl="1"/>
            <a:r>
              <a:rPr lang="ar-IQ" b="1" dirty="0">
                <a:latin typeface="Calibri" panose="020F0502020204030204" pitchFamily="34" charset="0"/>
                <a:ea typeface="Times New Roman" panose="02020603050405020304" pitchFamily="18" charset="0"/>
                <a:cs typeface="Arial" panose="020B0604020202020204" pitchFamily="34" charset="0"/>
              </a:rPr>
              <a:t>11) </a:t>
            </a:r>
            <a:r>
              <a:rPr lang="en-US" b="1" u="sng" dirty="0">
                <a:latin typeface="Calibri" panose="020F0502020204030204" pitchFamily="34" charset="0"/>
                <a:ea typeface="Times New Roman" panose="02020603050405020304" pitchFamily="18" charset="0"/>
                <a:cs typeface="Arial" panose="020B0604020202020204" pitchFamily="34" charset="0"/>
              </a:rPr>
              <a:t>Phoenix</a:t>
            </a:r>
            <a:r>
              <a:rPr lang="en-US" b="1" dirty="0">
                <a:latin typeface="Calibri" panose="020F0502020204030204" pitchFamily="34" charset="0"/>
                <a:ea typeface="Times New Roman" panose="02020603050405020304" pitchFamily="18" charset="0"/>
                <a:cs typeface="Arial" panose="020B0604020202020204" pitchFamily="34" charset="0"/>
              </a:rPr>
              <a:t> </a:t>
            </a:r>
            <a:r>
              <a:rPr lang="en-US" b="1" u="sng" dirty="0" err="1">
                <a:latin typeface="Calibri" panose="020F0502020204030204" pitchFamily="34" charset="0"/>
                <a:ea typeface="Times New Roman" panose="02020603050405020304" pitchFamily="18" charset="0"/>
                <a:cs typeface="Arial" panose="020B0604020202020204" pitchFamily="34" charset="0"/>
              </a:rPr>
              <a:t>zeylanica</a:t>
            </a:r>
            <a:r>
              <a:rPr lang="ar-IQ" b="1" dirty="0">
                <a:latin typeface="Calibri" panose="020F0502020204030204" pitchFamily="34" charset="0"/>
                <a:ea typeface="Times New Roman" panose="02020603050405020304" pitchFamily="18" charset="0"/>
                <a:cs typeface="Arial" panose="020B0604020202020204" pitchFamily="34" charset="0"/>
              </a:rPr>
              <a:t>: يسمى بنخل تمر سيلان وثماره زرقاء بنفسجية. </a:t>
            </a:r>
            <a:endParaRPr lang="en-US" dirty="0"/>
          </a:p>
        </p:txBody>
      </p:sp>
    </p:spTree>
    <p:extLst>
      <p:ext uri="{BB962C8B-B14F-4D97-AF65-F5344CB8AC3E}">
        <p14:creationId xmlns:p14="http://schemas.microsoft.com/office/powerpoint/2010/main" val="33317349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5132" y="353823"/>
            <a:ext cx="8596668" cy="6355449"/>
          </a:xfrm>
        </p:spPr>
        <p:txBody>
          <a:bodyPr/>
          <a:lstStyle/>
          <a:p>
            <a:pPr marL="0" marR="0" algn="ctr" rtl="1">
              <a:lnSpc>
                <a:spcPct val="115000"/>
              </a:lnSpc>
              <a:spcBef>
                <a:spcPts val="0"/>
              </a:spcBef>
              <a:spcAft>
                <a:spcPts val="1000"/>
              </a:spcAft>
            </a:pPr>
            <a:r>
              <a:rPr lang="ar-IQ" b="1" dirty="0">
                <a:latin typeface="Calibri" panose="020F0502020204030204" pitchFamily="34" charset="0"/>
                <a:ea typeface="Times New Roman" panose="02020603050405020304" pitchFamily="18" charset="0"/>
                <a:cs typeface="Arial" panose="020B0604020202020204" pitchFamily="34" charset="0"/>
              </a:rPr>
              <a:t>الوصف النباتي لنخلة التمر</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          نخلة التمر من نباتات ذوات الفلقة الواحدة والتي يبقى فيها قطر الساق ثابتا تقريبا مهما تقدمت النخلة بالعمر خاصة إذا استمرت الخدمة وظروف النمو ثابتة بدون تغيير والسبب في ذلك يعود إلى عدم احتواء الساق على الطبقة المولدة </a:t>
            </a:r>
            <a:r>
              <a:rPr lang="en-US" b="1" dirty="0">
                <a:latin typeface="Calibri" panose="020F0502020204030204" pitchFamily="34" charset="0"/>
                <a:ea typeface="Times New Roman" panose="02020603050405020304" pitchFamily="18" charset="0"/>
                <a:cs typeface="Arial" panose="020B0604020202020204" pitchFamily="34" charset="0"/>
              </a:rPr>
              <a:t>Cambium</a:t>
            </a:r>
            <a:r>
              <a:rPr lang="ar-IQ" b="1" dirty="0">
                <a:latin typeface="Calibri" panose="020F0502020204030204" pitchFamily="34" charset="0"/>
                <a:ea typeface="Times New Roman" panose="02020603050405020304" pitchFamily="18" charset="0"/>
                <a:cs typeface="Arial" panose="020B0604020202020204" pitchFamily="34" charset="0"/>
              </a:rPr>
              <a:t> والنخلة ذات تركيب وراثي خليط وعددها الأساسي من الكروموسومات </a:t>
            </a:r>
            <a:r>
              <a:rPr lang="en-US" b="1" dirty="0">
                <a:latin typeface="Calibri" panose="020F0502020204030204" pitchFamily="34" charset="0"/>
                <a:ea typeface="Times New Roman" panose="02020603050405020304" pitchFamily="18" charset="0"/>
                <a:cs typeface="Arial" panose="020B0604020202020204" pitchFamily="34" charset="0"/>
              </a:rPr>
              <a:t>n=18</a:t>
            </a:r>
            <a:r>
              <a:rPr lang="ar-SA" b="1" dirty="0">
                <a:latin typeface="Calibri" panose="020F0502020204030204" pitchFamily="34" charset="0"/>
                <a:ea typeface="Times New Roman" panose="02020603050405020304" pitchFamily="18" charset="0"/>
                <a:cs typeface="Arial" panose="020B0604020202020204" pitchFamily="34" charset="0"/>
              </a:rPr>
              <a:t> بينما العدد الثنائي والذي يوجد في الخلايا الجسمية </a:t>
            </a:r>
            <a:r>
              <a:rPr lang="en-US" b="1" dirty="0">
                <a:latin typeface="Calibri" panose="020F0502020204030204" pitchFamily="34" charset="0"/>
                <a:ea typeface="Times New Roman" panose="02020603050405020304" pitchFamily="18" charset="0"/>
                <a:cs typeface="Arial" panose="020B0604020202020204" pitchFamily="34" charset="0"/>
              </a:rPr>
              <a:t>2n=36</a:t>
            </a:r>
            <a:r>
              <a:rPr lang="ar-SA" b="1" dirty="0">
                <a:latin typeface="Calibri" panose="020F0502020204030204" pitchFamily="34"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SA" b="1" dirty="0">
                <a:latin typeface="Calibri" panose="020F0502020204030204" pitchFamily="34" charset="0"/>
                <a:ea typeface="Times New Roman" panose="02020603050405020304" pitchFamily="18" charset="0"/>
                <a:cs typeface="Arial" panose="020B0604020202020204" pitchFamily="34" charset="0"/>
              </a:rPr>
              <a:t>تكون الشتلة الصغيرة عند نموها من البذرة جذرا وتديا لا يلبث طويلا حتى يضمحل ويحل محله جذور عرضية تنشأ من قاعدة الشتلة وكلما نمت وكبرت ازداد عدد الجذور العرضية الشبيهة بالخيوط ، أما في النخلة البالغة فإن سمكها قد يصل إلى سمك الإصبع وتمتد وتنتشر ولهذه الجذور تفرعات جانبية قصيرة ولكنها لا تحمل شعيرات جذرية </a:t>
            </a:r>
            <a:r>
              <a:rPr lang="ar-SA" b="1" u="sng" dirty="0">
                <a:latin typeface="Calibri" panose="020F0502020204030204" pitchFamily="34" charset="0"/>
                <a:ea typeface="Times New Roman" panose="02020603050405020304" pitchFamily="18" charset="0"/>
                <a:cs typeface="Arial" panose="020B0604020202020204" pitchFamily="34" charset="0"/>
              </a:rPr>
              <a:t>وتعتمد أشجار النخيل في امتصاص الماء والعناصر الغذائية على تفرعات جانبية قصيرة توجد بالقرب من أطراف الجذور الحديثة</a:t>
            </a:r>
            <a:r>
              <a:rPr lang="ar-SA" b="1" dirty="0">
                <a:latin typeface="Calibri" panose="020F0502020204030204" pitchFamily="34" charset="0"/>
                <a:ea typeface="Times New Roman" panose="02020603050405020304" pitchFamily="18" charset="0"/>
                <a:cs typeface="Arial" panose="020B0604020202020204" pitchFamily="34" charset="0"/>
              </a:rPr>
              <a:t> ولهذا فقد يتسبب عن هذا التكوين بعض المشاكل فإذا قطعت أطراف الجذور عن طريق الحراثة العميقة فإن كمية الامتصاص ستقل وتسمى هذه التفرعات الجانبية الخاصة بالامتصاص بالجذيرات الماصة والتي يتم عن طريقها امتصاص الماء والعناصر الغذائية حيث تتصف بالعمر القصير.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u="sng" dirty="0">
                <a:latin typeface="Calibri" panose="020F0502020204030204" pitchFamily="34" charset="0"/>
                <a:ea typeface="Times New Roman" panose="02020603050405020304" pitchFamily="18" charset="0"/>
                <a:cs typeface="Arial" panose="020B0604020202020204" pitchFamily="34" charset="0"/>
              </a:rPr>
              <a:t>تتصل جذور النخلة مباشرة بالجذع</a:t>
            </a:r>
            <a:r>
              <a:rPr lang="ar-IQ" b="1" dirty="0">
                <a:latin typeface="Calibri" panose="020F0502020204030204" pitchFamily="34" charset="0"/>
                <a:ea typeface="Times New Roman" panose="02020603050405020304" pitchFamily="18" charset="0"/>
                <a:cs typeface="Arial" panose="020B0604020202020204" pitchFamily="34" charset="0"/>
              </a:rPr>
              <a:t> وفي الحزم الوعائية الموجودة في الجذع وربما بلغ عدد هذه الجذور بعدد الحزم الوعائية التي يحتويها الجذع. إن الجذور الحديثة لنخلة التمر قريبة الشبه في بنائها من جذور نباتات ذوات الفلقتين أما الجذور المعمرة فإن بنائها يقرب من بناء الجذع.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3574101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4794" y="309756"/>
            <a:ext cx="8596668" cy="6344432"/>
          </a:xfrm>
        </p:spPr>
        <p:txBody>
          <a:bodyPr/>
          <a:lstStyle/>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كلما تقدمت النخله في نموها فإن جذورها يزداد طولها وعرضها وذلك عن طريق انقسام وتضخم الخلايا المولدة(المرستيمية) الكائنة خلف قبعة الجذر مباشرة أما الخلايا التي تتكون منها قبعة الجذر فهي خلايا برنكيمية صغيرة تحيط الطرف النامي للجذر وتحميه . إن تعمق وانتشار جذور أشجار نخلة التمر قصير ويتأثر بعوامل عديدة منها عمر الأشجار والعامل الوراثي(الصنف) والعوامل البيئية وعمليات الخدمة ، كما إن المساحة التي تستغلها الجذور كبيرة لذا استوجب زراعة هذه الأشجار على مسافات بينية واسعة مقارنة بأشجار الفاكهة الأخرى ، وتعتبر جذور النخيل البالغ متغيرة في التعمق العمودي و الامتداد الأفقي وتصل إلى 8 متر بالعمق و16 متر من الجذع بالاتجاه الأفقي.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لجذور النخيل صفات أخرى تختلف عن جذور بعض أشجار الفاكهة الأخرى منها:-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1) أنها تتحمل تغدق التربة والغمر بالماء والسبب في ذلك يعود إلى وجود الفراغات الهوائية في الجذور.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2) القابلية على إعطاء جذور هوائية.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3) القابلية على مقاومة الملوحة الأرضية.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4) الاختيارية في امتصاص العناصر الغذائية.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15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5) تتميز بطول عمرها.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algn="r"/>
            <a:r>
              <a:rPr lang="ar-IQ" b="1" dirty="0">
                <a:latin typeface="Calibri" panose="020F0502020204030204" pitchFamily="34" charset="0"/>
                <a:ea typeface="Times New Roman" panose="02020603050405020304" pitchFamily="18" charset="0"/>
                <a:cs typeface="Arial" panose="020B0604020202020204" pitchFamily="34" charset="0"/>
              </a:rPr>
              <a:t>6) القابلية على إعادة إنتاج جذور جديدة تحل محل الجذور المفقودة أو الميتة. </a:t>
            </a:r>
            <a:endParaRPr lang="en-US" dirty="0"/>
          </a:p>
        </p:txBody>
      </p:sp>
    </p:spTree>
    <p:extLst>
      <p:ext uri="{BB962C8B-B14F-4D97-AF65-F5344CB8AC3E}">
        <p14:creationId xmlns:p14="http://schemas.microsoft.com/office/powerpoint/2010/main" val="2715605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1742" y="124178"/>
            <a:ext cx="9010301" cy="6342723"/>
          </a:xfrm>
        </p:spPr>
        <p:txBody>
          <a:bodyPr>
            <a:normAutofit fontScale="92500"/>
          </a:bodyPr>
          <a:lstStyle/>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رأس النخلة : إن البرعم الطرفي الوحيد في قلب رأس النخلة يقودها إلى الأعلى حول هذا البرعم تلتف الأوراق الحديثة في أعمارها وأطوالها وألوانها ما بين الأبيض الناصح إلى الأبيض المخضر وبينهما الليف الذي يحزمها بشكل محكم بحيث تكون في مجموعة مكبوسة القواعد وتشكل في داخلها كتلة بيضاء هشة ذات عصير حلو المذاق وتسمى هذه الكتلة بالجمارة.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إن قطع أو تهشيم أو إحداث رضوض في هذا الجزء يؤدي إلى القضاء على النخلة في معظم الأحيان وقد يلاحظ في بعض أشجار النخيل أكثر من رأس واحد وهذا سببه أما عامل وراثي أو بيئي(نتيجة لإتلاف القمة النامية) كما في صنف التبرزل وقد يظهر للنخلة أكثر من رأس واحد ولكن هذه الرؤوس تكون غير متماثلة أو منتظمة ويعود سببه إلى نمو بعض البراعم على الساق في موقع مرتفع عن التربة وإعطاء فسيلة تسمى الراكوب وعند عدم قطعها فإنها تنمو لإعطاء رأس أو رؤوس إضافية والتي قد تسبب أضرار كثيرة على النخلة لذا يجب إزالتها.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د- البراعم الورقية والثمرية : بعد نجاح زراعة الفسيلة في الأرض المستوية وحتى السنة الثالثة من عمرها لا تنتج الفسيلة سوى براعم ورقية فقط من آباط الأوراق(السعف) وقد يموت بعضها قبل ظهوره وتستمر الفسيلة في إعطاء البراعم الورقية وكذلك الزهرية وحتى السنة الثامنة وعندما تجتاز النخلة عامها الثامن إلى العاشر يتوقف إنتاج الفسائل عادة وتتجه النخلة إلى تكوين البراعم الزهرية فقط بعد بلوغها عمر الإثمار التجاري حيث تتوقف النخلة عن إعطاء البراعم الورقية(الفسائل) وهذا إما يحدث في الظروف الاعتيادية إلا أنه قد يحدث في بعض الظروف أن تستمر النخلة بإعطاء براعم ورقية(فسائل) لسنين عديدة من عمرها ولكن هذه الفسائل تكون غالبا ملتصقة بالجذع بعيدا عن سطح التربة والتي تسمى بالراكوب وإن عددها قليل ولا تحتوي على الجذور لذا وجب تجذيرها على الشجرة الأم قبل نقلها إلى المشتل أو المحل الدائم.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إن بعض أشجار النخيل التي انغمرت قمتها بالماء لفترة تزيد عن شهرين بسبب حدوث الفيضان تنتج رواكيب كثيرة من آباط الأوراق(السعف) المحيط بقلب النخلة التي ماتت قمتها مما أدى ذلك إلى دفع البراعم الجانبية لأن تخلفها وبالتالي تكون هذه النموات(الرواكيب).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إن المنطقة التي تنمو فيها الفسائل الصغيرة في قواعد أشجار النخيل تسمى بمنطقة الفطام(هي المنطقة التي تغذي الفسائل الصغيرة النامية في قواعد النخيل حتى تكون هذه الفسائل جذورها وبعدها تستطيع الاعتماد على نفسها).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1483857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013" y="210603"/>
            <a:ext cx="8995476" cy="6487652"/>
          </a:xfrm>
        </p:spPr>
        <p:txBody>
          <a:bodyPr>
            <a:normAutofit fontScale="92500" lnSpcReduction="10000"/>
          </a:bodyPr>
          <a:lstStyle/>
          <a:p>
            <a:pPr marL="0" marR="0" algn="just" rtl="1">
              <a:lnSpc>
                <a:spcPct val="115000"/>
              </a:lnSpc>
              <a:spcBef>
                <a:spcPts val="0"/>
              </a:spcBef>
              <a:spcAft>
                <a:spcPts val="600"/>
              </a:spcAft>
            </a:pPr>
            <a:r>
              <a:rPr lang="ar-IQ" b="1" u="sng" dirty="0">
                <a:latin typeface="Calibri" panose="020F0502020204030204" pitchFamily="34" charset="0"/>
                <a:ea typeface="Times New Roman" panose="02020603050405020304" pitchFamily="18" charset="0"/>
                <a:cs typeface="Arial" panose="020B0604020202020204" pitchFamily="34" charset="0"/>
              </a:rPr>
              <a:t>طبيعة الأزهار :                                                                 المحاضرة الثانية</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algn="just">
              <a:lnSpc>
                <a:spcPct val="150000"/>
              </a:lnSpc>
            </a:pPr>
            <a:r>
              <a:rPr lang="ar-IQ" b="1" dirty="0">
                <a:latin typeface="Calibri" panose="020F0502020204030204" pitchFamily="34" charset="0"/>
                <a:ea typeface="Times New Roman" panose="02020603050405020304" pitchFamily="18" charset="0"/>
                <a:cs typeface="Arial" panose="020B0604020202020204" pitchFamily="34" charset="0"/>
              </a:rPr>
              <a:t>إن البراعم الزهرية في النخيل تحمل جانبيا في آباط الأوراق التي تكونت ونمت في الصيف السابق وتتكون هذه البراعم في الفترة بين شهري آب – تشرين الأول وتتفتح كل البراعم الزهرية(مؤنثة أم مذكرة) في الفترة بين شهري آذار – أيار حيث أن موعد تكون أو نشوء أو تفتح هذه البراعم يتأثر بعوامل عديدة منها وراثية وبيئية وعوامل الخدمة ويكون الإغريض الذكري أكثر عرضا وأقل طولا من الإغريض الأنثوي ، يجف الإغريض الذكري بعد 21-28 يوم من ابتداء ظهوره وعادة يقطع هذا الإغريض وتؤخذ منه حبوب اللقاح وتخزن لحين استخدامها في التلقيح أو قد يقطع إلى قطع وتوضع على الأغاريض الأنثوية الجافة(الناضجة) حيث يجب تلقيح الأشجار المؤنثة حال تفتح أغاريضها وخلال فترة لا تزيد عن 3-5 أيام خوفا من ذبول المياسم وبذا تنتهي فائدة التلقيح في هذه الحالة.                                                               </a:t>
            </a:r>
          </a:p>
          <a:p>
            <a:pPr marL="0" marR="0" algn="just" rtl="1">
              <a:lnSpc>
                <a:spcPct val="150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تختلف أعمار أشجار النخيل والتي عندها تبدأ بالإزهار والحمل فقد تكون بعد ثلاث سنوات من زراعتها في المحل الدائم أو بعد ثمان سنوات ويعتمد ذلك على:-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50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1- العامل الوراثي(الصنف): بعض الأصناف تبدأ بالإزهار بوقت مبكر مثل البرحي والساير والزهدي والأشرسي والخضراوي والمكتوم والجوزي وبعضها متاأخر مثل الخستاوي والبريم والتبرزل والديري والجبجاب.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marR="0" algn="just" rtl="1">
              <a:lnSpc>
                <a:spcPct val="150000"/>
              </a:lnSpc>
              <a:spcBef>
                <a:spcPts val="0"/>
              </a:spcBef>
              <a:spcAft>
                <a:spcPts val="600"/>
              </a:spcAft>
            </a:pPr>
            <a:r>
              <a:rPr lang="ar-IQ" b="1" dirty="0">
                <a:latin typeface="Calibri" panose="020F0502020204030204" pitchFamily="34" charset="0"/>
                <a:ea typeface="Times New Roman" panose="02020603050405020304" pitchFamily="18" charset="0"/>
                <a:cs typeface="Arial" panose="020B0604020202020204" pitchFamily="34" charset="0"/>
              </a:rPr>
              <a:t>2- طريقة الإكثار: الأشجار الناتجة من زراعة الفسائل تزهر بعد 3-6 سنوات من زراعتها في المحل الدائم ، أما الأشجار الناتجة من البذور فإنها تحتاج إلى أكثر من 8-10 سنوات حتى تبدأ بالإزهار وإعطاء الحاصل.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algn="r">
              <a:lnSpc>
                <a:spcPct val="150000"/>
              </a:lnSpc>
            </a:pPr>
            <a:r>
              <a:rPr lang="ar-IQ" b="1" dirty="0">
                <a:latin typeface="Calibri" panose="020F0502020204030204" pitchFamily="34" charset="0"/>
                <a:ea typeface="Times New Roman" panose="02020603050405020304" pitchFamily="18" charset="0"/>
                <a:cs typeface="Arial" panose="020B0604020202020204" pitchFamily="34" charset="0"/>
              </a:rPr>
              <a:t>3- الظروف البيئية وعمليات الخدمة: إن للعوامل البيئية من مناخ وتربة الأثر الكبير في الموعد الذي تبدأ فيه هذه الأشجار بالإزهار وإعطاء الحاصل</a:t>
            </a:r>
            <a:endParaRPr lang="en-US" dirty="0"/>
          </a:p>
        </p:txBody>
      </p:sp>
    </p:spTree>
    <p:extLst>
      <p:ext uri="{BB962C8B-B14F-4D97-AF65-F5344CB8AC3E}">
        <p14:creationId xmlns:p14="http://schemas.microsoft.com/office/powerpoint/2010/main" val="4113600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828" y="166536"/>
            <a:ext cx="8596668" cy="6465618"/>
          </a:xfrm>
        </p:spPr>
        <p:txBody>
          <a:bodyPr>
            <a:normAutofit fontScale="92500" lnSpcReduction="20000"/>
          </a:bodyPr>
          <a:lstStyle/>
          <a:p>
            <a:pPr marL="0" algn="just" rtl="1">
              <a:lnSpc>
                <a:spcPct val="115000"/>
              </a:lnSpc>
              <a:spcBef>
                <a:spcPts val="0"/>
              </a:spcBef>
            </a:pPr>
            <a:r>
              <a:rPr lang="ar-IQ" b="1" u="sng" dirty="0">
                <a:latin typeface="Calibri" panose="020F0502020204030204" pitchFamily="34" charset="0"/>
                <a:ea typeface="Times New Roman" panose="02020603050405020304" pitchFamily="18" charset="0"/>
                <a:cs typeface="Arial" panose="020B0604020202020204" pitchFamily="34" charset="0"/>
              </a:rPr>
              <a:t>فترة قابلية الأزهار المؤنثة للتلقيح</a:t>
            </a:r>
            <a:r>
              <a:rPr lang="ar-IQ" b="1" dirty="0">
                <a:latin typeface="Calibri" panose="020F0502020204030204" pitchFamily="34"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دلت بعض الدراسات أن مياسم الأزهار المؤنثة لنخيل التمر تظل مستعدة لاستقبال حبوب اللقاح لفترات مختلفة قد تصل إلى 10 أيام أو أكثر وفي حالات نادرة قد يتعدى 30 يوما في حين تشير نتائج أبحاث أخرى أن مياسم الأزهار المؤنثة لنخيل التمر تظل مستعدة لاستقبال حبوب اللقاح لفترة زمنية تتراوح بين 15-18 يوما وفي رأي آخر أن الأزهار المؤنثة لنخيل التمر تظل قابلة للتلقيح ويتم فيها الإخصاب الجيد لمدة 4 أيام من بدء انشقاق الإغريض ولكن أفضل أنواع التلقيح وأجوده هو الذي يتم خلال 48 ساعة الأولى من بدء انشقاق الطلع غير أن باحثين آخرين يشيرون إلى أن فترة التلقيح والقدرة على الإخصاب يمتد حتى نهاية الأسبوع الأول لانشقاق الطلع وأحيانا لغاية عشرة أيام.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sz="1300" b="1" dirty="0">
                <a:latin typeface="Calibri" panose="020F0502020204030204" pitchFamily="34" charset="0"/>
                <a:ea typeface="Times New Roman" panose="02020603050405020304" pitchFamily="18" charset="0"/>
                <a:cs typeface="Arial" panose="020B0604020202020204" pitchFamily="34" charset="0"/>
              </a:rPr>
              <a:t> </a:t>
            </a:r>
            <a:endParaRPr lang="en-US" sz="9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u="sng" dirty="0">
                <a:latin typeface="Calibri" panose="020F0502020204030204" pitchFamily="34" charset="0"/>
                <a:ea typeface="Times New Roman" panose="02020603050405020304" pitchFamily="18" charset="0"/>
                <a:cs typeface="Arial" panose="020B0604020202020204" pitchFamily="34" charset="0"/>
              </a:rPr>
              <a:t>موعد إجراء التلقيح</a:t>
            </a:r>
            <a:r>
              <a:rPr lang="ar-IQ" b="1" dirty="0">
                <a:latin typeface="Calibri" panose="020F0502020204030204" pitchFamily="34"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يختلف موعد إجراء عملية التلقيح من منطقة أخرى غير أنه لوحظ أن عقد الثمار يزداد بنسبة 10-15% إذا أجري بين الساعة العاشرة صباحا والثالثة بعد الظهر عنه في الصباح الباكر أو المساء المتأخر وإن أفضل وقت لإجراء التلقيح هو وقت الضحى حيث يكون الندى قد تبخر وبذلك يسهل انتشار حبوب اللقاح.  </a:t>
            </a:r>
          </a:p>
          <a:p>
            <a:pPr marL="0" algn="just" rtl="1">
              <a:lnSpc>
                <a:spcPct val="115000"/>
              </a:lnSpc>
              <a:spcBef>
                <a:spcPts val="0"/>
              </a:spcBef>
            </a:pP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u="sng" dirty="0">
                <a:latin typeface="Calibri" panose="020F0502020204030204" pitchFamily="34" charset="0"/>
                <a:ea typeface="Times New Roman" panose="02020603050405020304" pitchFamily="18" charset="0"/>
                <a:cs typeface="Arial" panose="020B0604020202020204" pitchFamily="34" charset="0"/>
              </a:rPr>
              <a:t>تأثير مصدر حبة اللقاح</a:t>
            </a:r>
            <a:r>
              <a:rPr lang="ar-IQ" b="1" dirty="0">
                <a:latin typeface="Calibri" panose="020F0502020204030204" pitchFamily="34"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تتميز إناث نخيل التمر بأنه يمكن تلقيحها من أي صنف من أصناف النخيل الذكور بحيث تثمر دون عوائق وقد لاحظ مزارعو النخيل في كثير من مناطق زراعة النخيل ومنذ القدم بأن لاختيار فحل النخيل تأثيرا على الثمار المتكونة ولهذا فقد تم انتخاب عدة أفحل معروفة لتكون مصدرا لحبوب اللقاح وقد توصل الباحثون إلى وجود تأثير واضح على الثمار حيث قسم هذا التأثير إلى:-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1) التأثير الوراثي</a:t>
            </a:r>
            <a:r>
              <a:rPr lang="en-US" b="1" dirty="0">
                <a:latin typeface="Arial" panose="020B0604020202020204" pitchFamily="34" charset="0"/>
                <a:ea typeface="Times New Roman" panose="02020603050405020304" pitchFamily="18" charset="0"/>
                <a:cs typeface="Arial" panose="020B0604020202020204" pitchFamily="34" charset="0"/>
              </a:rPr>
              <a:t>Xenia  </a:t>
            </a:r>
            <a:r>
              <a:rPr lang="ar-IQ" b="1" dirty="0">
                <a:latin typeface="Arial" panose="020B0604020202020204" pitchFamily="34" charset="0"/>
                <a:ea typeface="Times New Roman" panose="02020603050405020304" pitchFamily="18" charset="0"/>
                <a:cs typeface="Arial" panose="020B0604020202020204" pitchFamily="34" charset="0"/>
              </a:rPr>
              <a:t>: وهو يتعلق بالتأثير الوراثي لتكون الجنين والسويداء في الأجيال القادمة المتكونة والتي تنشأ نتيجة التقاء التراكيب الوراثية لحبة اللقاح مع التراكيب الوراثية لكربلة المبيض أثناء عملية الإخصاب المزدوج(حيث يحتوي الأندوسبيرم على</a:t>
            </a:r>
            <a:r>
              <a:rPr lang="en-US" b="1" dirty="0">
                <a:latin typeface="Arial" panose="020B0604020202020204" pitchFamily="34" charset="0"/>
                <a:ea typeface="Times New Roman" panose="02020603050405020304" pitchFamily="18" charset="0"/>
                <a:cs typeface="Arial" panose="020B0604020202020204" pitchFamily="34" charset="0"/>
              </a:rPr>
              <a:t>3n </a:t>
            </a:r>
            <a:r>
              <a:rPr lang="ar-IQ" b="1" dirty="0">
                <a:latin typeface="Calibri" panose="020F0502020204030204" pitchFamily="34" charset="0"/>
                <a:ea typeface="Times New Roman" panose="02020603050405020304" pitchFamily="18" charset="0"/>
                <a:cs typeface="Arial" panose="020B0604020202020204" pitchFamily="34" charset="0"/>
              </a:rPr>
              <a:t> من الكروموسومات تأتي منها</a:t>
            </a:r>
            <a:r>
              <a:rPr lang="en-US" b="1" dirty="0">
                <a:latin typeface="Arial" panose="020B0604020202020204" pitchFamily="34" charset="0"/>
                <a:ea typeface="Times New Roman" panose="02020603050405020304" pitchFamily="18" charset="0"/>
                <a:cs typeface="Arial" panose="020B0604020202020204" pitchFamily="34" charset="0"/>
              </a:rPr>
              <a:t>2n </a:t>
            </a:r>
            <a:r>
              <a:rPr lang="ar-IQ" b="1" dirty="0">
                <a:latin typeface="Calibri" panose="020F0502020204030204" pitchFamily="34" charset="0"/>
                <a:ea typeface="Times New Roman" panose="02020603050405020304" pitchFamily="18" charset="0"/>
                <a:cs typeface="Arial" panose="020B0604020202020204" pitchFamily="34" charset="0"/>
              </a:rPr>
              <a:t> من المبيض و</a:t>
            </a:r>
            <a:r>
              <a:rPr lang="en-US" b="1" dirty="0">
                <a:latin typeface="Arial" panose="020B0604020202020204" pitchFamily="34" charset="0"/>
                <a:ea typeface="Times New Roman" panose="02020603050405020304" pitchFamily="18" charset="0"/>
                <a:cs typeface="Arial" panose="020B0604020202020204" pitchFamily="34" charset="0"/>
              </a:rPr>
              <a:t>1n  </a:t>
            </a:r>
            <a:r>
              <a:rPr lang="ar-IQ" b="1" dirty="0">
                <a:latin typeface="Arial" panose="020B0604020202020204" pitchFamily="34" charset="0"/>
                <a:ea typeface="Times New Roman" panose="02020603050405020304" pitchFamily="18" charset="0"/>
                <a:cs typeface="Arial" panose="020B0604020202020204" pitchFamily="34" charset="0"/>
              </a:rPr>
              <a:t>من حبة اللقاح) فيكون الجنين محتويا على </a:t>
            </a:r>
            <a:r>
              <a:rPr lang="en-US" b="1" dirty="0">
                <a:latin typeface="Arial" panose="020B0604020202020204" pitchFamily="34" charset="0"/>
                <a:ea typeface="Times New Roman" panose="02020603050405020304" pitchFamily="18" charset="0"/>
                <a:cs typeface="Arial" panose="020B0604020202020204" pitchFamily="34" charset="0"/>
              </a:rPr>
              <a:t>2n </a:t>
            </a:r>
            <a:r>
              <a:rPr lang="ar-IQ" b="1" dirty="0">
                <a:latin typeface="Arial" panose="020B0604020202020204" pitchFamily="34" charset="0"/>
                <a:ea typeface="Times New Roman" panose="02020603050405020304" pitchFamily="18" charset="0"/>
                <a:cs typeface="Arial" panose="020B0604020202020204" pitchFamily="34" charset="0"/>
              </a:rPr>
              <a:t>من الأم والأب ويكون لهذه التراكيب الوراثية الجديدة أهمية في برامج التربية والتهجين وانتخاب الأصناف الجديدة.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pPr marL="0" algn="just" rtl="1">
              <a:lnSpc>
                <a:spcPct val="115000"/>
              </a:lnSpc>
              <a:spcBef>
                <a:spcPts val="0"/>
              </a:spcBef>
            </a:pPr>
            <a:r>
              <a:rPr lang="ar-IQ" b="1" dirty="0">
                <a:latin typeface="Calibri" panose="020F0502020204030204" pitchFamily="34" charset="0"/>
                <a:ea typeface="Times New Roman" panose="02020603050405020304" pitchFamily="18" charset="0"/>
                <a:cs typeface="Arial" panose="020B0604020202020204" pitchFamily="34" charset="0"/>
              </a:rPr>
              <a:t> </a:t>
            </a:r>
            <a:endParaRPr lang="en-US" sz="1200" dirty="0">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26992641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1112</TotalTime>
  <Words>3302</Words>
  <Application>Microsoft Office PowerPoint</Application>
  <PresentationFormat>شاشة عريضة</PresentationFormat>
  <Paragraphs>111</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Facet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الوراثة</dc:title>
  <dc:creator>a3bos</dc:creator>
  <cp:lastModifiedBy>مستخدم غير معروف</cp:lastModifiedBy>
  <cp:revision>70</cp:revision>
  <dcterms:created xsi:type="dcterms:W3CDTF">2018-10-15T18:55:10Z</dcterms:created>
  <dcterms:modified xsi:type="dcterms:W3CDTF">2022-04-11T05:23:13Z</dcterms:modified>
</cp:coreProperties>
</file>